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y="5143500" cx="9144000"/>
  <p:notesSz cx="6858000" cy="9144000"/>
  <p:embeddedFontLst>
    <p:embeddedFont>
      <p:font typeface="Roboto"/>
      <p:regular r:id="rId92"/>
      <p:bold r:id="rId93"/>
      <p:italic r:id="rId94"/>
      <p:boldItalic r:id="rId95"/>
    </p:embeddedFont>
    <p:embeddedFont>
      <p:font typeface="Average"/>
      <p:regular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Oswald-regular.fntdata"/><Relationship Id="rId96"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eee799b9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eee799b9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eee799b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eee799b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eee799b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eee799b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eee799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eee799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ef40ebb8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ef40ebb8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ef40ebb8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ef40ebb8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ef40ebb8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ef40ebb8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ef40ebb8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ef40ebb8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ef40ebb8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ef40ebb8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ef40ebb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ef40ebb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edc3488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edc3488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edc3488a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edc3488a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ef40ebb8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ef40ebb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ef40ebb8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ef40ebb8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ef40ebb8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ef40ebb8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ef40ebb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ef40ebb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ef40ebb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ef40ebb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ef40ebb8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eef40ebb8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ef40ebb8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ef40ebb8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ef40ebb8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ef40ebb8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ef40ebb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eef40ebb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edc3488a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edc3488a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ef40ebb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ef40ebb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edc3488a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edc3488a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ef40ebb8a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ef40ebb8a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ef40ebb8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eef40ebb8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ef40ebb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ef40ebb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ef40ebb8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ef40ebb8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ef40ebb8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ef40ebb8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ef40ebb8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ef40ebb8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ef40ebb8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ef40ebb8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ef40ebb8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ef40ebb8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eee799b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eee799b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ef40ebb8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ef40ebb8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edc3488a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edc3488a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ef40ebb8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eef40ebb8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ef40ebb8a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ef40ebb8a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eee799b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eee799b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eee799b9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eeee799b9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eef40ebb8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eef40ebb8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ef40ebb8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eef40ebb8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eee799b9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eee799b9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ef40ebb8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eef40ebb8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eee799b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eee799b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ef40ebb8a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ef40ebb8a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ef40ebb8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eef40ebb8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eef40ebb8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eef40ebb8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eeee799b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eeee799b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ef40ebb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ef40ebb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ef40ebb8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ef40ebb8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ef40ebb8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eef40ebb8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ef40ebb8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eef40ebb8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eee799b9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eeee799b9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ef40ebb8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eef40ebb8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edc3488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edc3488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eef40ebb8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eef40ebb8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ef40ebb8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eef40ebb8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eee799b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eeee799b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eef40ebb8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eef40ebb8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ef40ebb8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eef40ebb8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edc3488a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eedc3488a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ef40ebb8a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eef40ebb8a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eef40ebb8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eef40ebb8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eef40ebb8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eef40ebb8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eef40ebb8a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eef40ebb8a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eee799b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eee799b9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ef40ebb8a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eef40ebb8a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ef40ebb8a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eef40ebb8a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eef40ebb8a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eef40ebb8a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ef40ebb8a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eef40ebb8a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ef40ebb8a_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eef40ebb8a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ef40ebb8a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eef40ebb8a_9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eee799b9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eeee799b9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eef40ebb8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eef40ebb8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ef40ebb8a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ef40ebb8a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ef40ebb8a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ef40ebb8a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eee799b9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eee799b9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eef40ebb8a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eef40ebb8a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ef40ebb8a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eef40ebb8a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eef40ebb8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eef40ebb8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eedc3488a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eedc3488a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eedc3488a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eedc3488a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eeee799b9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eeee799b9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eef40ebb8a_8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eef40ebb8a_8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eee799b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eee799b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7245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C300 FINAL EVALUATION</a:t>
            </a:r>
            <a:endParaRPr/>
          </a:p>
          <a:p>
            <a:pPr indent="0" lvl="0" marL="0" rtl="0" algn="ctr">
              <a:spcBef>
                <a:spcPts val="0"/>
              </a:spcBef>
              <a:spcAft>
                <a:spcPts val="0"/>
              </a:spcAft>
              <a:buNone/>
            </a:pPr>
            <a:r>
              <a:t/>
            </a:r>
            <a:endParaRPr/>
          </a:p>
        </p:txBody>
      </p:sp>
      <p:sp>
        <p:nvSpPr>
          <p:cNvPr id="60" name="Google Shape;60;p13"/>
          <p:cNvSpPr txBox="1"/>
          <p:nvPr>
            <p:ph idx="1" type="subTitle"/>
          </p:nvPr>
        </p:nvSpPr>
        <p:spPr>
          <a:xfrm>
            <a:off x="849950" y="2702550"/>
            <a:ext cx="3547800" cy="2139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rPr b="1" lang="en" sz="1800">
                <a:solidFill>
                  <a:srgbClr val="000000"/>
                </a:solidFill>
                <a:latin typeface="Calibri"/>
                <a:ea typeface="Calibri"/>
                <a:cs typeface="Calibri"/>
                <a:sym typeface="Calibri"/>
              </a:rPr>
              <a:t>Project ID:</a:t>
            </a:r>
            <a:endParaRPr b="1" sz="1800">
              <a:solidFill>
                <a:srgbClr val="000000"/>
              </a:solidFill>
              <a:latin typeface="Calibri"/>
              <a:ea typeface="Calibri"/>
              <a:cs typeface="Calibri"/>
              <a:sym typeface="Calibri"/>
            </a:endParaRPr>
          </a:p>
          <a:p>
            <a:pPr indent="0" lvl="0" marL="0" rtl="0" algn="l">
              <a:lnSpc>
                <a:spcPct val="80000"/>
              </a:lnSpc>
              <a:spcBef>
                <a:spcPts val="0"/>
              </a:spcBef>
              <a:spcAft>
                <a:spcPts val="0"/>
              </a:spcAft>
              <a:buSzPts val="440"/>
              <a:buNone/>
            </a:pPr>
            <a:r>
              <a:rPr lang="en" sz="1800">
                <a:solidFill>
                  <a:schemeClr val="dk1"/>
                </a:solidFill>
                <a:latin typeface="Calibri"/>
                <a:ea typeface="Calibri"/>
                <a:cs typeface="Calibri"/>
                <a:sym typeface="Calibri"/>
              </a:rPr>
              <a:t>SOI-2024-2410-0029</a:t>
            </a:r>
            <a:endParaRPr sz="1800">
              <a:solidFill>
                <a:schemeClr val="dk1"/>
              </a:solidFill>
              <a:latin typeface="Calibri"/>
              <a:ea typeface="Calibri"/>
              <a:cs typeface="Calibri"/>
              <a:sym typeface="Calibri"/>
            </a:endParaRPr>
          </a:p>
          <a:p>
            <a:pPr indent="0" lvl="0" marL="0" rtl="0" algn="l">
              <a:lnSpc>
                <a:spcPct val="80000"/>
              </a:lnSpc>
              <a:spcBef>
                <a:spcPts val="0"/>
              </a:spcBef>
              <a:spcAft>
                <a:spcPts val="0"/>
              </a:spcAft>
              <a:buSzPts val="440"/>
              <a:buNone/>
            </a:pPr>
            <a:r>
              <a:t/>
            </a:r>
            <a:endParaRPr b="1" sz="1800">
              <a:solidFill>
                <a:schemeClr val="dk1"/>
              </a:solidFill>
              <a:latin typeface="Calibri"/>
              <a:ea typeface="Calibri"/>
              <a:cs typeface="Calibri"/>
              <a:sym typeface="Calibri"/>
            </a:endParaRPr>
          </a:p>
          <a:p>
            <a:pPr indent="0" lvl="0" marL="0" rtl="0" algn="l">
              <a:lnSpc>
                <a:spcPct val="80000"/>
              </a:lnSpc>
              <a:spcBef>
                <a:spcPts val="0"/>
              </a:spcBef>
              <a:spcAft>
                <a:spcPts val="0"/>
              </a:spcAft>
              <a:buSzPts val="440"/>
              <a:buNone/>
            </a:pPr>
            <a:r>
              <a:rPr b="1" lang="en" sz="1800">
                <a:solidFill>
                  <a:srgbClr val="000000"/>
                </a:solidFill>
                <a:latin typeface="Calibri"/>
                <a:ea typeface="Calibri"/>
                <a:cs typeface="Calibri"/>
                <a:sym typeface="Calibri"/>
              </a:rPr>
              <a:t>Project Title:</a:t>
            </a:r>
            <a:endParaRPr b="1" sz="1800">
              <a:solidFill>
                <a:srgbClr val="000000"/>
              </a:solidFill>
              <a:latin typeface="Calibri"/>
              <a:ea typeface="Calibri"/>
              <a:cs typeface="Calibri"/>
              <a:sym typeface="Calibri"/>
            </a:endParaRPr>
          </a:p>
          <a:p>
            <a:pPr indent="0" lvl="0" marL="0" rtl="0" algn="l">
              <a:lnSpc>
                <a:spcPct val="80000"/>
              </a:lnSpc>
              <a:spcBef>
                <a:spcPts val="0"/>
              </a:spcBef>
              <a:spcAft>
                <a:spcPts val="0"/>
              </a:spcAft>
              <a:buSzPts val="440"/>
              <a:buNone/>
            </a:pPr>
            <a:r>
              <a:rPr lang="en" sz="1800">
                <a:solidFill>
                  <a:schemeClr val="dk1"/>
                </a:solidFill>
                <a:latin typeface="Calibri"/>
                <a:ea typeface="Calibri"/>
                <a:cs typeface="Calibri"/>
                <a:sym typeface="Calibri"/>
              </a:rPr>
              <a:t>Students Survey Analysis Project</a:t>
            </a:r>
            <a:endParaRPr sz="1800">
              <a:solidFill>
                <a:schemeClr val="dk1"/>
              </a:solidFill>
              <a:latin typeface="Calibri"/>
              <a:ea typeface="Calibri"/>
              <a:cs typeface="Calibri"/>
              <a:sym typeface="Calibri"/>
            </a:endParaRPr>
          </a:p>
          <a:p>
            <a:pPr indent="0" lvl="0" marL="0" rtl="0" algn="l">
              <a:lnSpc>
                <a:spcPct val="80000"/>
              </a:lnSpc>
              <a:spcBef>
                <a:spcPts val="0"/>
              </a:spcBef>
              <a:spcAft>
                <a:spcPts val="0"/>
              </a:spcAft>
              <a:buSzPts val="440"/>
              <a:buNone/>
            </a:pPr>
            <a:r>
              <a:t/>
            </a:r>
            <a:endParaRPr b="1" sz="1800">
              <a:solidFill>
                <a:schemeClr val="dk1"/>
              </a:solidFill>
              <a:latin typeface="Calibri"/>
              <a:ea typeface="Calibri"/>
              <a:cs typeface="Calibri"/>
              <a:sym typeface="Calibri"/>
            </a:endParaRPr>
          </a:p>
          <a:p>
            <a:pPr indent="0" lvl="0" marL="0" rtl="0" algn="l">
              <a:lnSpc>
                <a:spcPct val="80000"/>
              </a:lnSpc>
              <a:spcBef>
                <a:spcPts val="0"/>
              </a:spcBef>
              <a:spcAft>
                <a:spcPts val="0"/>
              </a:spcAft>
              <a:buSzPts val="440"/>
              <a:buNone/>
            </a:pPr>
            <a:r>
              <a:rPr b="1" lang="en" sz="1800">
                <a:solidFill>
                  <a:srgbClr val="000000"/>
                </a:solidFill>
                <a:latin typeface="Calibri"/>
                <a:ea typeface="Calibri"/>
                <a:cs typeface="Calibri"/>
                <a:sym typeface="Calibri"/>
              </a:rPr>
              <a:t>Supervisor: </a:t>
            </a:r>
            <a:endParaRPr b="1" sz="1800">
              <a:solidFill>
                <a:srgbClr val="000000"/>
              </a:solidFill>
              <a:latin typeface="Calibri"/>
              <a:ea typeface="Calibri"/>
              <a:cs typeface="Calibri"/>
              <a:sym typeface="Calibri"/>
            </a:endParaRPr>
          </a:p>
          <a:p>
            <a:pPr indent="0" lvl="0" marL="0" rtl="0" algn="l">
              <a:lnSpc>
                <a:spcPct val="80000"/>
              </a:lnSpc>
              <a:spcBef>
                <a:spcPts val="0"/>
              </a:spcBef>
              <a:spcAft>
                <a:spcPts val="0"/>
              </a:spcAft>
              <a:buSzPts val="440"/>
              <a:buNone/>
            </a:pPr>
            <a:r>
              <a:rPr lang="en" sz="1800">
                <a:solidFill>
                  <a:schemeClr val="dk1"/>
                </a:solidFill>
                <a:latin typeface="Calibri"/>
                <a:ea typeface="Calibri"/>
                <a:cs typeface="Calibri"/>
                <a:sym typeface="Calibri"/>
              </a:rPr>
              <a:t>Nimmy Varghese</a:t>
            </a:r>
            <a:endParaRPr sz="1800">
              <a:solidFill>
                <a:schemeClr val="dk1"/>
              </a:solidFill>
              <a:latin typeface="Calibri"/>
              <a:ea typeface="Calibri"/>
              <a:cs typeface="Calibri"/>
              <a:sym typeface="Calibri"/>
            </a:endParaRPr>
          </a:p>
          <a:p>
            <a:pPr indent="0" lvl="0" marL="0" rtl="0" algn="l">
              <a:lnSpc>
                <a:spcPct val="80000"/>
              </a:lnSpc>
              <a:spcBef>
                <a:spcPts val="0"/>
              </a:spcBef>
              <a:spcAft>
                <a:spcPts val="0"/>
              </a:spcAft>
              <a:buClr>
                <a:srgbClr val="000000"/>
              </a:buClr>
              <a:buSzPts val="720"/>
              <a:buFont typeface="Arial"/>
              <a:buNone/>
            </a:pPr>
            <a:r>
              <a:t/>
            </a:r>
            <a:endParaRPr b="1" sz="1800">
              <a:solidFill>
                <a:srgbClr val="000000"/>
              </a:solidFill>
              <a:latin typeface="Calibri"/>
              <a:ea typeface="Calibri"/>
              <a:cs typeface="Calibri"/>
              <a:sym typeface="Calibri"/>
            </a:endParaRPr>
          </a:p>
        </p:txBody>
      </p:sp>
      <p:sp>
        <p:nvSpPr>
          <p:cNvPr id="61" name="Google Shape;61;p13"/>
          <p:cNvSpPr txBox="1"/>
          <p:nvPr/>
        </p:nvSpPr>
        <p:spPr>
          <a:xfrm>
            <a:off x="5213425" y="2571750"/>
            <a:ext cx="3364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Team ID:</a:t>
            </a:r>
            <a:endParaRPr/>
          </a:p>
          <a:p>
            <a:pPr indent="0" lvl="0" marL="0" rtl="0" algn="l">
              <a:spcBef>
                <a:spcPts val="0"/>
              </a:spcBef>
              <a:spcAft>
                <a:spcPts val="0"/>
              </a:spcAft>
              <a:buNone/>
            </a:pPr>
            <a:r>
              <a:rPr lang="en" sz="1800">
                <a:solidFill>
                  <a:schemeClr val="dk1"/>
                </a:solidFill>
                <a:latin typeface="Calibri"/>
                <a:ea typeface="Calibri"/>
                <a:cs typeface="Calibri"/>
                <a:sym typeface="Calibri"/>
              </a:rPr>
              <a:t>SOI-2024-0055</a:t>
            </a:r>
            <a:endParaRPr>
              <a:solidFill>
                <a:schemeClr val="dk1"/>
              </a:solidFill>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latin typeface="Calibri"/>
                <a:ea typeface="Calibri"/>
                <a:cs typeface="Calibri"/>
                <a:sym typeface="Calibri"/>
              </a:rPr>
              <a:t>Team Members:</a:t>
            </a:r>
            <a:endParaRPr/>
          </a:p>
          <a:p>
            <a:pPr indent="0" lvl="0" marL="0" rtl="0" algn="l">
              <a:spcBef>
                <a:spcPts val="0"/>
              </a:spcBef>
              <a:spcAft>
                <a:spcPts val="0"/>
              </a:spcAft>
              <a:buNone/>
            </a:pPr>
            <a:r>
              <a:rPr lang="en" sz="1800">
                <a:solidFill>
                  <a:schemeClr val="dk1"/>
                </a:solidFill>
                <a:latin typeface="Calibri"/>
                <a:ea typeface="Calibri"/>
                <a:cs typeface="Calibri"/>
                <a:sym typeface="Calibri"/>
              </a:rPr>
              <a:t>1. Peh Yi Feng Javier</a:t>
            </a:r>
            <a:endParaRPr>
              <a:solidFill>
                <a:schemeClr val="dk1"/>
              </a:solidFill>
            </a:endParaRPr>
          </a:p>
          <a:p>
            <a:pPr indent="0" lvl="0" marL="0" rtl="0" algn="l">
              <a:spcBef>
                <a:spcPts val="0"/>
              </a:spcBef>
              <a:spcAft>
                <a:spcPts val="0"/>
              </a:spcAft>
              <a:buNone/>
            </a:pPr>
            <a:r>
              <a:rPr lang="en" sz="1800">
                <a:solidFill>
                  <a:schemeClr val="dk1"/>
                </a:solidFill>
                <a:latin typeface="Calibri"/>
                <a:ea typeface="Calibri"/>
                <a:cs typeface="Calibri"/>
                <a:sym typeface="Calibri"/>
              </a:rPr>
              <a:t>2. Liaw Hong Da</a:t>
            </a:r>
            <a:endParaRPr>
              <a:solidFill>
                <a:schemeClr val="dk1"/>
              </a:solidFill>
            </a:endParaRPr>
          </a:p>
          <a:p>
            <a:pPr indent="0" lvl="0" marL="0" rtl="0" algn="l">
              <a:spcBef>
                <a:spcPts val="0"/>
              </a:spcBef>
              <a:spcAft>
                <a:spcPts val="0"/>
              </a:spcAft>
              <a:buNone/>
            </a:pPr>
            <a:r>
              <a:rPr lang="en" sz="1800">
                <a:solidFill>
                  <a:schemeClr val="dk1"/>
                </a:solidFill>
                <a:latin typeface="Calibri"/>
                <a:ea typeface="Calibri"/>
                <a:cs typeface="Calibri"/>
                <a:sym typeface="Calibri"/>
              </a:rPr>
              <a:t>3. Tan Hong Bin</a:t>
            </a:r>
            <a:endParaRPr>
              <a:solidFill>
                <a:schemeClr val="dk1"/>
              </a:solidFill>
            </a:endParaRPr>
          </a:p>
          <a:p>
            <a:pPr indent="0" lvl="0" marL="0" rtl="0" algn="l">
              <a:spcBef>
                <a:spcPts val="0"/>
              </a:spcBef>
              <a:spcAft>
                <a:spcPts val="0"/>
              </a:spcAft>
              <a:buNone/>
            </a:pPr>
            <a:r>
              <a:rPr lang="en" sz="1800">
                <a:solidFill>
                  <a:schemeClr val="dk1"/>
                </a:solidFill>
                <a:latin typeface="Calibri"/>
                <a:ea typeface="Calibri"/>
                <a:cs typeface="Calibri"/>
                <a:sym typeface="Calibri"/>
              </a:rPr>
              <a:t>4. Daniel Sanjay Sadhnani</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CCA Questions</a:t>
            </a:r>
            <a:endParaRPr/>
          </a:p>
        </p:txBody>
      </p:sp>
      <p:sp>
        <p:nvSpPr>
          <p:cNvPr id="161" name="Google Shape;161;p22"/>
          <p:cNvSpPr txBox="1"/>
          <p:nvPr>
            <p:ph idx="1" type="body"/>
          </p:nvPr>
        </p:nvSpPr>
        <p:spPr>
          <a:xfrm>
            <a:off x="311700" y="1152475"/>
            <a:ext cx="495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asked:</a:t>
            </a:r>
            <a:endParaRPr/>
          </a:p>
          <a:p>
            <a:pPr indent="-342900" lvl="0" marL="457200" rtl="0" algn="l">
              <a:spcBef>
                <a:spcPts val="1200"/>
              </a:spcBef>
              <a:spcAft>
                <a:spcPts val="0"/>
              </a:spcAft>
              <a:buSzPts val="1800"/>
              <a:buChar char="-"/>
            </a:pPr>
            <a:r>
              <a:rPr lang="en"/>
              <a:t>Participate in CCA?(No, skips)</a:t>
            </a:r>
            <a:endParaRPr/>
          </a:p>
          <a:p>
            <a:pPr indent="-342900" lvl="0" marL="457200" rtl="0" algn="l">
              <a:spcBef>
                <a:spcPts val="0"/>
              </a:spcBef>
              <a:spcAft>
                <a:spcPts val="0"/>
              </a:spcAft>
              <a:buSzPts val="1800"/>
              <a:buChar char="-"/>
            </a:pPr>
            <a:r>
              <a:rPr lang="en"/>
              <a:t>How many CCA</a:t>
            </a:r>
            <a:endParaRPr/>
          </a:p>
          <a:p>
            <a:pPr indent="-342900" lvl="0" marL="457200" rtl="0" algn="l">
              <a:spcBef>
                <a:spcPts val="0"/>
              </a:spcBef>
              <a:spcAft>
                <a:spcPts val="0"/>
              </a:spcAft>
              <a:buSzPts val="1800"/>
              <a:buChar char="-"/>
            </a:pPr>
            <a:r>
              <a:rPr lang="en"/>
              <a:t>What CCA</a:t>
            </a:r>
            <a:endParaRPr/>
          </a:p>
          <a:p>
            <a:pPr indent="-342900" lvl="0" marL="457200" rtl="0" algn="l">
              <a:spcBef>
                <a:spcPts val="0"/>
              </a:spcBef>
              <a:spcAft>
                <a:spcPts val="0"/>
              </a:spcAft>
              <a:buSzPts val="1800"/>
              <a:buChar char="-"/>
            </a:pPr>
            <a:r>
              <a:rPr lang="en"/>
              <a:t>Role In CCA</a:t>
            </a:r>
            <a:endParaRPr/>
          </a:p>
          <a:p>
            <a:pPr indent="-342900" lvl="0" marL="457200" rtl="0" algn="l">
              <a:spcBef>
                <a:spcPts val="0"/>
              </a:spcBef>
              <a:spcAft>
                <a:spcPts val="0"/>
              </a:spcAft>
              <a:buSzPts val="1800"/>
              <a:buChar char="-"/>
            </a:pPr>
            <a:r>
              <a:rPr lang="en"/>
              <a:t>Hours spent in CCA</a:t>
            </a:r>
            <a:endParaRPr/>
          </a:p>
        </p:txBody>
      </p:sp>
      <p:pic>
        <p:nvPicPr>
          <p:cNvPr id="162" name="Google Shape;162;p22"/>
          <p:cNvPicPr preferRelativeResize="0"/>
          <p:nvPr/>
        </p:nvPicPr>
        <p:blipFill>
          <a:blip r:embed="rId3">
            <a:alphaModFix/>
          </a:blip>
          <a:stretch>
            <a:fillRect/>
          </a:stretch>
        </p:blipFill>
        <p:spPr>
          <a:xfrm>
            <a:off x="5445482" y="0"/>
            <a:ext cx="3698519" cy="510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School Satisfaction Questions</a:t>
            </a:r>
            <a:endParaRPr/>
          </a:p>
        </p:txBody>
      </p:sp>
      <p:sp>
        <p:nvSpPr>
          <p:cNvPr id="168" name="Google Shape;168;p23"/>
          <p:cNvSpPr txBox="1"/>
          <p:nvPr>
            <p:ph idx="1" type="body"/>
          </p:nvPr>
        </p:nvSpPr>
        <p:spPr>
          <a:xfrm>
            <a:off x="311700" y="1152475"/>
            <a:ext cx="503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asked:</a:t>
            </a:r>
            <a:endParaRPr/>
          </a:p>
          <a:p>
            <a:pPr indent="-342900" lvl="0" marL="457200" rtl="0" algn="l">
              <a:spcBef>
                <a:spcPts val="1200"/>
              </a:spcBef>
              <a:spcAft>
                <a:spcPts val="0"/>
              </a:spcAft>
              <a:buSzPts val="1800"/>
              <a:buChar char="-"/>
            </a:pPr>
            <a:r>
              <a:rPr lang="en"/>
              <a:t>How satisfied with School Experience</a:t>
            </a:r>
            <a:endParaRPr/>
          </a:p>
          <a:p>
            <a:pPr indent="-342900" lvl="0" marL="457200" rtl="0" algn="l">
              <a:spcBef>
                <a:spcPts val="0"/>
              </a:spcBef>
              <a:spcAft>
                <a:spcPts val="0"/>
              </a:spcAft>
              <a:buSzPts val="1800"/>
              <a:buChar char="-"/>
            </a:pPr>
            <a:r>
              <a:rPr lang="en"/>
              <a:t>Which area most satisfied</a:t>
            </a:r>
            <a:endParaRPr/>
          </a:p>
          <a:p>
            <a:pPr indent="-342900" lvl="0" marL="457200" rtl="0" algn="l">
              <a:spcBef>
                <a:spcPts val="0"/>
              </a:spcBef>
              <a:spcAft>
                <a:spcPts val="0"/>
              </a:spcAft>
              <a:buSzPts val="1800"/>
              <a:buChar char="-"/>
            </a:pPr>
            <a:r>
              <a:rPr lang="en"/>
              <a:t>Which area most unsatisfied</a:t>
            </a:r>
            <a:endParaRPr/>
          </a:p>
          <a:p>
            <a:pPr indent="-342900" lvl="0" marL="457200" rtl="0" algn="l">
              <a:spcBef>
                <a:spcPts val="0"/>
              </a:spcBef>
              <a:spcAft>
                <a:spcPts val="0"/>
              </a:spcAft>
              <a:buSzPts val="1800"/>
              <a:buChar char="-"/>
            </a:pPr>
            <a:r>
              <a:rPr lang="en"/>
              <a:t>Rate School Support(1-10)</a:t>
            </a:r>
            <a:endParaRPr/>
          </a:p>
          <a:p>
            <a:pPr indent="-342900" lvl="0" marL="457200" rtl="0" algn="l">
              <a:spcBef>
                <a:spcPts val="0"/>
              </a:spcBef>
              <a:spcAft>
                <a:spcPts val="0"/>
              </a:spcAft>
              <a:buSzPts val="1800"/>
              <a:buChar char="-"/>
            </a:pPr>
            <a:r>
              <a:rPr lang="en"/>
              <a:t>School fosters sense of belonging </a:t>
            </a:r>
            <a:endParaRPr/>
          </a:p>
        </p:txBody>
      </p:sp>
      <p:pic>
        <p:nvPicPr>
          <p:cNvPr id="169" name="Google Shape;169;p23"/>
          <p:cNvPicPr preferRelativeResize="0"/>
          <p:nvPr/>
        </p:nvPicPr>
        <p:blipFill>
          <a:blip r:embed="rId3">
            <a:alphaModFix/>
          </a:blip>
          <a:stretch>
            <a:fillRect/>
          </a:stretch>
        </p:blipFill>
        <p:spPr>
          <a:xfrm>
            <a:off x="5401664" y="-1"/>
            <a:ext cx="374233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Career Option Questions</a:t>
            </a:r>
            <a:endParaRPr/>
          </a:p>
        </p:txBody>
      </p:sp>
      <p:sp>
        <p:nvSpPr>
          <p:cNvPr id="175" name="Google Shape;175;p24"/>
          <p:cNvSpPr txBox="1"/>
          <p:nvPr>
            <p:ph idx="1" type="body"/>
          </p:nvPr>
        </p:nvSpPr>
        <p:spPr>
          <a:xfrm>
            <a:off x="311700" y="1128875"/>
            <a:ext cx="493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r>
              <a:rPr lang="en"/>
              <a:t> asked:</a:t>
            </a:r>
            <a:endParaRPr/>
          </a:p>
          <a:p>
            <a:pPr indent="-342900" lvl="0" marL="457200" rtl="0" algn="l">
              <a:spcBef>
                <a:spcPts val="1200"/>
              </a:spcBef>
              <a:spcAft>
                <a:spcPts val="0"/>
              </a:spcAft>
              <a:buSzPts val="1800"/>
              <a:buChar char="-"/>
            </a:pPr>
            <a:r>
              <a:rPr lang="en"/>
              <a:t>Future career planned?</a:t>
            </a:r>
            <a:endParaRPr/>
          </a:p>
          <a:p>
            <a:pPr indent="-342900" lvl="0" marL="457200" rtl="0" algn="l">
              <a:spcBef>
                <a:spcPts val="0"/>
              </a:spcBef>
              <a:spcAft>
                <a:spcPts val="0"/>
              </a:spcAft>
              <a:buSzPts val="1800"/>
              <a:buChar char="-"/>
            </a:pPr>
            <a:r>
              <a:rPr lang="en"/>
              <a:t>Share 3 Career Options(Decided/Interested)</a:t>
            </a:r>
            <a:endParaRPr/>
          </a:p>
          <a:p>
            <a:pPr indent="-342900" lvl="0" marL="457200" rtl="0" algn="l">
              <a:spcBef>
                <a:spcPts val="0"/>
              </a:spcBef>
              <a:spcAft>
                <a:spcPts val="0"/>
              </a:spcAft>
              <a:buSzPts val="1800"/>
              <a:buChar char="-"/>
            </a:pPr>
            <a:r>
              <a:rPr lang="en"/>
              <a:t>Share 3 Required Skills for the Jobs Listed</a:t>
            </a:r>
            <a:endParaRPr/>
          </a:p>
        </p:txBody>
      </p:sp>
      <p:pic>
        <p:nvPicPr>
          <p:cNvPr id="176" name="Google Shape;176;p24"/>
          <p:cNvPicPr preferRelativeResize="0"/>
          <p:nvPr/>
        </p:nvPicPr>
        <p:blipFill>
          <a:blip r:embed="rId3">
            <a:alphaModFix/>
          </a:blip>
          <a:stretch>
            <a:fillRect/>
          </a:stretch>
        </p:blipFill>
        <p:spPr>
          <a:xfrm>
            <a:off x="5492275" y="2150"/>
            <a:ext cx="3651724" cy="1885350"/>
          </a:xfrm>
          <a:prstGeom prst="rect">
            <a:avLst/>
          </a:prstGeom>
          <a:noFill/>
          <a:ln>
            <a:noFill/>
          </a:ln>
        </p:spPr>
      </p:pic>
      <p:pic>
        <p:nvPicPr>
          <p:cNvPr id="177" name="Google Shape;177;p24"/>
          <p:cNvPicPr preferRelativeResize="0"/>
          <p:nvPr/>
        </p:nvPicPr>
        <p:blipFill>
          <a:blip r:embed="rId4">
            <a:alphaModFix/>
          </a:blip>
          <a:stretch>
            <a:fillRect/>
          </a:stretch>
        </p:blipFill>
        <p:spPr>
          <a:xfrm>
            <a:off x="5492275" y="1887500"/>
            <a:ext cx="3612401" cy="1628000"/>
          </a:xfrm>
          <a:prstGeom prst="rect">
            <a:avLst/>
          </a:prstGeom>
          <a:noFill/>
          <a:ln>
            <a:noFill/>
          </a:ln>
        </p:spPr>
      </p:pic>
      <p:pic>
        <p:nvPicPr>
          <p:cNvPr id="178" name="Google Shape;178;p24"/>
          <p:cNvPicPr preferRelativeResize="0"/>
          <p:nvPr/>
        </p:nvPicPr>
        <p:blipFill>
          <a:blip r:embed="rId5">
            <a:alphaModFix/>
          </a:blip>
          <a:stretch>
            <a:fillRect/>
          </a:stretch>
        </p:blipFill>
        <p:spPr>
          <a:xfrm>
            <a:off x="5492275" y="3515500"/>
            <a:ext cx="3651725" cy="162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CLEANSING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291300" y="204875"/>
            <a:ext cx="54624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Cleansing - Steps Taken</a:t>
            </a:r>
            <a:endParaRPr/>
          </a:p>
        </p:txBody>
      </p:sp>
      <p:sp>
        <p:nvSpPr>
          <p:cNvPr id="189" name="Google Shape;189;p26"/>
          <p:cNvSpPr txBox="1"/>
          <p:nvPr/>
        </p:nvSpPr>
        <p:spPr>
          <a:xfrm>
            <a:off x="670675" y="932900"/>
            <a:ext cx="79824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filtered out columns that are not in use(</a:t>
            </a:r>
            <a:r>
              <a:rPr lang="en" sz="1700">
                <a:solidFill>
                  <a:schemeClr val="accent3"/>
                </a:solidFill>
                <a:latin typeface="Average"/>
                <a:ea typeface="Average"/>
                <a:cs typeface="Average"/>
                <a:sym typeface="Average"/>
              </a:rPr>
              <a:t>timestamp</a:t>
            </a:r>
            <a:r>
              <a:rPr lang="en" sz="1700">
                <a:solidFill>
                  <a:schemeClr val="accent3"/>
                </a:solidFill>
                <a:latin typeface="Average"/>
                <a:ea typeface="Average"/>
                <a:cs typeface="Average"/>
                <a:sym typeface="Average"/>
              </a:rPr>
              <a:t> column)</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replaced ? values with no</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filtered out rows that had invalid data/responses</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replaced certain data with another type of data (eg. 1 half sibling 4 siblings to 5 siblings)</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set string values in gpa column to double</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set gpa to only have values between 0 to 4( filtered out the rest)</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replaced string values in int/double columns with mean of data </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replaced null values with something more appropriate (eg. for game hours, if null replace with 0)</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259 Rows To 201 Rows</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37 Columns To 36 Columns</a:t>
            </a:r>
            <a:endParaRPr sz="1700">
              <a:solidFill>
                <a:schemeClr val="accent3"/>
              </a:solidFill>
              <a:latin typeface="Average"/>
              <a:ea typeface="Average"/>
              <a:cs typeface="Average"/>
              <a:sym typeface="Average"/>
            </a:endParaRPr>
          </a:p>
        </p:txBody>
      </p:sp>
      <p:sp>
        <p:nvSpPr>
          <p:cNvPr id="190" name="Google Shape;190;p26"/>
          <p:cNvSpPr txBox="1"/>
          <p:nvPr/>
        </p:nvSpPr>
        <p:spPr>
          <a:xfrm>
            <a:off x="7871575" y="373150"/>
            <a:ext cx="128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22725" y="235150"/>
            <a:ext cx="49167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BEFORE (Data Cleansing)</a:t>
            </a:r>
            <a:endParaRPr/>
          </a:p>
        </p:txBody>
      </p:sp>
      <p:sp>
        <p:nvSpPr>
          <p:cNvPr id="196" name="Google Shape;196;p27"/>
          <p:cNvSpPr txBox="1"/>
          <p:nvPr/>
        </p:nvSpPr>
        <p:spPr>
          <a:xfrm>
            <a:off x="7705150" y="434800"/>
            <a:ext cx="109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197" name="Google Shape;197;p27"/>
          <p:cNvPicPr preferRelativeResize="0"/>
          <p:nvPr/>
        </p:nvPicPr>
        <p:blipFill>
          <a:blip r:embed="rId3">
            <a:alphaModFix/>
          </a:blip>
          <a:stretch>
            <a:fillRect/>
          </a:stretch>
        </p:blipFill>
        <p:spPr>
          <a:xfrm>
            <a:off x="152400" y="1248550"/>
            <a:ext cx="8651951" cy="374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22725" y="235150"/>
            <a:ext cx="49167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AFTER </a:t>
            </a:r>
            <a:r>
              <a:rPr lang="en"/>
              <a:t>(Data Cleansing)</a:t>
            </a:r>
            <a:endParaRPr/>
          </a:p>
        </p:txBody>
      </p:sp>
      <p:sp>
        <p:nvSpPr>
          <p:cNvPr id="203" name="Google Shape;203;p28"/>
          <p:cNvSpPr txBox="1"/>
          <p:nvPr/>
        </p:nvSpPr>
        <p:spPr>
          <a:xfrm>
            <a:off x="7705150" y="434800"/>
            <a:ext cx="109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204" name="Google Shape;204;p28"/>
          <p:cNvPicPr preferRelativeResize="0"/>
          <p:nvPr/>
        </p:nvPicPr>
        <p:blipFill>
          <a:blip r:embed="rId3">
            <a:alphaModFix/>
          </a:blip>
          <a:stretch>
            <a:fillRect/>
          </a:stretch>
        </p:blipFill>
        <p:spPr>
          <a:xfrm>
            <a:off x="152400" y="1248550"/>
            <a:ext cx="8741525" cy="3742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Cleansing - Continuation of Cleansing on Excel</a:t>
            </a:r>
            <a:endParaRPr/>
          </a:p>
        </p:txBody>
      </p:sp>
      <p:sp>
        <p:nvSpPr>
          <p:cNvPr id="210" name="Google Shape;210;p29"/>
          <p:cNvSpPr txBox="1"/>
          <p:nvPr>
            <p:ph idx="1" type="body"/>
          </p:nvPr>
        </p:nvSpPr>
        <p:spPr>
          <a:xfrm>
            <a:off x="311700" y="1152475"/>
            <a:ext cx="8520600" cy="837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Columns with multiple variables, grouped minor ones as “Others”</a:t>
            </a:r>
            <a:endParaRPr/>
          </a:p>
          <a:p>
            <a:pPr indent="0" lvl="0" marL="0" rtl="0" algn="l">
              <a:spcBef>
                <a:spcPts val="1200"/>
              </a:spcBef>
              <a:spcAft>
                <a:spcPts val="1200"/>
              </a:spcAft>
              <a:buNone/>
            </a:pPr>
            <a:r>
              <a:t/>
            </a:r>
            <a:endParaRPr/>
          </a:p>
        </p:txBody>
      </p:sp>
      <p:sp>
        <p:nvSpPr>
          <p:cNvPr id="211" name="Google Shape;211;p29"/>
          <p:cNvSpPr txBox="1"/>
          <p:nvPr/>
        </p:nvSpPr>
        <p:spPr>
          <a:xfrm>
            <a:off x="7878425" y="85475"/>
            <a:ext cx="11577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212" name="Google Shape;212;p29"/>
          <p:cNvPicPr preferRelativeResize="0"/>
          <p:nvPr/>
        </p:nvPicPr>
        <p:blipFill>
          <a:blip r:embed="rId3">
            <a:alphaModFix/>
          </a:blip>
          <a:stretch>
            <a:fillRect/>
          </a:stretch>
        </p:blipFill>
        <p:spPr>
          <a:xfrm>
            <a:off x="1973838" y="2680525"/>
            <a:ext cx="1908770" cy="2489700"/>
          </a:xfrm>
          <a:prstGeom prst="rect">
            <a:avLst/>
          </a:prstGeom>
          <a:noFill/>
          <a:ln>
            <a:noFill/>
          </a:ln>
        </p:spPr>
      </p:pic>
      <p:pic>
        <p:nvPicPr>
          <p:cNvPr id="213" name="Google Shape;213;p29"/>
          <p:cNvPicPr preferRelativeResize="0"/>
          <p:nvPr/>
        </p:nvPicPr>
        <p:blipFill>
          <a:blip r:embed="rId4">
            <a:alphaModFix/>
          </a:blip>
          <a:stretch>
            <a:fillRect/>
          </a:stretch>
        </p:blipFill>
        <p:spPr>
          <a:xfrm>
            <a:off x="5487300" y="2571750"/>
            <a:ext cx="1751025" cy="2559650"/>
          </a:xfrm>
          <a:prstGeom prst="rect">
            <a:avLst/>
          </a:prstGeom>
          <a:noFill/>
          <a:ln>
            <a:noFill/>
          </a:ln>
        </p:spPr>
      </p:pic>
      <p:sp>
        <p:nvSpPr>
          <p:cNvPr id="214" name="Google Shape;214;p29"/>
          <p:cNvSpPr/>
          <p:nvPr/>
        </p:nvSpPr>
        <p:spPr>
          <a:xfrm>
            <a:off x="4242138" y="3183675"/>
            <a:ext cx="885600" cy="31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15" name="Google Shape;215;p29"/>
          <p:cNvSpPr txBox="1"/>
          <p:nvPr/>
        </p:nvSpPr>
        <p:spPr>
          <a:xfrm>
            <a:off x="1911263" y="2033925"/>
            <a:ext cx="2152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Game Genre Before</a:t>
            </a:r>
            <a:endParaRPr b="1" sz="1800">
              <a:solidFill>
                <a:schemeClr val="accent3"/>
              </a:solidFill>
              <a:latin typeface="Average"/>
              <a:ea typeface="Average"/>
              <a:cs typeface="Average"/>
              <a:sym typeface="Average"/>
            </a:endParaRPr>
          </a:p>
        </p:txBody>
      </p:sp>
      <p:sp>
        <p:nvSpPr>
          <p:cNvPr id="216" name="Google Shape;216;p29"/>
          <p:cNvSpPr txBox="1"/>
          <p:nvPr/>
        </p:nvSpPr>
        <p:spPr>
          <a:xfrm>
            <a:off x="5331850" y="2033925"/>
            <a:ext cx="206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Game Genre After</a:t>
            </a:r>
            <a:endParaRPr b="1" sz="1800">
              <a:solidFill>
                <a:schemeClr val="accent3"/>
              </a:solidFill>
              <a:latin typeface="Average"/>
              <a:ea typeface="Average"/>
              <a:cs typeface="Average"/>
              <a:sym typeface="Average"/>
            </a:endParaRPr>
          </a:p>
        </p:txBody>
      </p:sp>
      <p:sp>
        <p:nvSpPr>
          <p:cNvPr id="217" name="Google Shape;217;p29"/>
          <p:cNvSpPr/>
          <p:nvPr/>
        </p:nvSpPr>
        <p:spPr>
          <a:xfrm>
            <a:off x="1955069" y="2680525"/>
            <a:ext cx="1002050" cy="235350"/>
          </a:xfrm>
          <a:custGeom>
            <a:rect b="b" l="l" r="r" t="t"/>
            <a:pathLst>
              <a:path extrusionOk="0" h="9414" w="40082">
                <a:moveTo>
                  <a:pt x="12546" y="0"/>
                </a:moveTo>
                <a:cubicBezTo>
                  <a:pt x="8052" y="0"/>
                  <a:pt x="-2067" y="2166"/>
                  <a:pt x="426" y="5905"/>
                </a:cubicBezTo>
                <a:cubicBezTo>
                  <a:pt x="2684" y="9292"/>
                  <a:pt x="8186" y="8608"/>
                  <a:pt x="12236" y="9013"/>
                </a:cubicBezTo>
                <a:cubicBezTo>
                  <a:pt x="19052" y="9695"/>
                  <a:pt x="26060" y="9255"/>
                  <a:pt x="32747" y="7770"/>
                </a:cubicBezTo>
                <a:cubicBezTo>
                  <a:pt x="35325" y="7198"/>
                  <a:pt x="41077" y="6713"/>
                  <a:pt x="39895" y="4351"/>
                </a:cubicBezTo>
                <a:cubicBezTo>
                  <a:pt x="35560" y="-4315"/>
                  <a:pt x="20185" y="4307"/>
                  <a:pt x="10992" y="1243"/>
                </a:cubicBezTo>
              </a:path>
            </a:pathLst>
          </a:custGeom>
          <a:noFill/>
          <a:ln cap="flat" cmpd="sng" w="9525">
            <a:solidFill>
              <a:srgbClr val="FF0000"/>
            </a:solidFill>
            <a:prstDash val="solid"/>
            <a:round/>
            <a:headEnd len="med" w="med" type="none"/>
            <a:tailEnd len="med" w="med" type="none"/>
          </a:ln>
        </p:spPr>
      </p:sp>
      <p:sp>
        <p:nvSpPr>
          <p:cNvPr id="218" name="Google Shape;218;p29"/>
          <p:cNvSpPr/>
          <p:nvPr/>
        </p:nvSpPr>
        <p:spPr>
          <a:xfrm>
            <a:off x="2012503" y="3263163"/>
            <a:ext cx="773500" cy="267850"/>
          </a:xfrm>
          <a:custGeom>
            <a:rect b="b" l="l" r="r" t="t"/>
            <a:pathLst>
              <a:path extrusionOk="0" h="10714" w="30940">
                <a:moveTo>
                  <a:pt x="25167" y="624"/>
                </a:moveTo>
                <a:cubicBezTo>
                  <a:pt x="17295" y="2101"/>
                  <a:pt x="6898" y="-2866"/>
                  <a:pt x="1237" y="2800"/>
                </a:cubicBezTo>
                <a:cubicBezTo>
                  <a:pt x="402" y="3636"/>
                  <a:pt x="-452" y="5311"/>
                  <a:pt x="304" y="6219"/>
                </a:cubicBezTo>
                <a:cubicBezTo>
                  <a:pt x="3894" y="10527"/>
                  <a:pt x="11196" y="9079"/>
                  <a:pt x="16776" y="9637"/>
                </a:cubicBezTo>
                <a:cubicBezTo>
                  <a:pt x="21322" y="10092"/>
                  <a:pt x="27476" y="12173"/>
                  <a:pt x="30450" y="8705"/>
                </a:cubicBezTo>
                <a:cubicBezTo>
                  <a:pt x="32791" y="5975"/>
                  <a:pt x="25781" y="2695"/>
                  <a:pt x="22370" y="1557"/>
                </a:cubicBezTo>
              </a:path>
            </a:pathLst>
          </a:custGeom>
          <a:noFill/>
          <a:ln cap="flat" cmpd="sng" w="9525">
            <a:solidFill>
              <a:srgbClr val="FF0000"/>
            </a:solidFill>
            <a:prstDash val="solid"/>
            <a:round/>
            <a:headEnd len="med" w="med" type="none"/>
            <a:tailEnd len="med" w="med" type="none"/>
          </a:ln>
        </p:spPr>
      </p:sp>
      <p:sp>
        <p:nvSpPr>
          <p:cNvPr id="219" name="Google Shape;219;p29"/>
          <p:cNvSpPr/>
          <p:nvPr/>
        </p:nvSpPr>
        <p:spPr>
          <a:xfrm>
            <a:off x="5487306" y="2609996"/>
            <a:ext cx="615300" cy="266250"/>
          </a:xfrm>
          <a:custGeom>
            <a:rect b="b" l="l" r="r" t="t"/>
            <a:pathLst>
              <a:path extrusionOk="0" h="10650" w="24612">
                <a:moveTo>
                  <a:pt x="23542" y="335"/>
                </a:moveTo>
                <a:cubicBezTo>
                  <a:pt x="15613" y="-458"/>
                  <a:pt x="-3018" y="-267"/>
                  <a:pt x="544" y="6861"/>
                </a:cubicBezTo>
                <a:cubicBezTo>
                  <a:pt x="4025" y="13827"/>
                  <a:pt x="17516" y="9833"/>
                  <a:pt x="23853" y="5307"/>
                </a:cubicBezTo>
                <a:cubicBezTo>
                  <a:pt x="25225" y="4327"/>
                  <a:pt x="24521" y="867"/>
                  <a:pt x="22921" y="335"/>
                </a:cubicBezTo>
              </a:path>
            </a:pathLst>
          </a:custGeom>
          <a:noFill/>
          <a:ln cap="flat" cmpd="sng" w="9525">
            <a:solidFill>
              <a:srgbClr val="FF0000"/>
            </a:solidFill>
            <a:prstDash val="solid"/>
            <a:round/>
            <a:headEnd len="med" w="med" type="none"/>
            <a:tailEnd len="med" w="med" type="none"/>
          </a:ln>
        </p:spPr>
      </p:sp>
      <p:sp>
        <p:nvSpPr>
          <p:cNvPr id="220" name="Google Shape;220;p29"/>
          <p:cNvSpPr/>
          <p:nvPr/>
        </p:nvSpPr>
        <p:spPr>
          <a:xfrm>
            <a:off x="5429860" y="3195871"/>
            <a:ext cx="789050" cy="286400"/>
          </a:xfrm>
          <a:custGeom>
            <a:rect b="b" l="l" r="r" t="t"/>
            <a:pathLst>
              <a:path extrusionOk="0" h="11456" w="31562">
                <a:moveTo>
                  <a:pt x="11233" y="519"/>
                </a:moveTo>
                <a:cubicBezTo>
                  <a:pt x="8007" y="519"/>
                  <a:pt x="3614" y="-1068"/>
                  <a:pt x="1599" y="1452"/>
                </a:cubicBezTo>
                <a:cubicBezTo>
                  <a:pt x="290" y="3088"/>
                  <a:pt x="-642" y="6031"/>
                  <a:pt x="667" y="7667"/>
                </a:cubicBezTo>
                <a:cubicBezTo>
                  <a:pt x="4233" y="12125"/>
                  <a:pt x="11740" y="11086"/>
                  <a:pt x="17449" y="11086"/>
                </a:cubicBezTo>
                <a:cubicBezTo>
                  <a:pt x="22102" y="11086"/>
                  <a:pt x="29291" y="12566"/>
                  <a:pt x="31124" y="8289"/>
                </a:cubicBezTo>
                <a:cubicBezTo>
                  <a:pt x="34119" y="1301"/>
                  <a:pt x="17282" y="519"/>
                  <a:pt x="9679" y="519"/>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Cleansing - Continuation of Cleansing on Excel</a:t>
            </a:r>
            <a:endParaRPr/>
          </a:p>
          <a:p>
            <a:pPr indent="0" lvl="0" marL="0" rtl="0" algn="l">
              <a:spcBef>
                <a:spcPts val="0"/>
              </a:spcBef>
              <a:spcAft>
                <a:spcPts val="0"/>
              </a:spcAft>
              <a:buNone/>
            </a:pPr>
            <a:r>
              <a:t/>
            </a:r>
            <a:endParaRPr/>
          </a:p>
        </p:txBody>
      </p:sp>
      <p:sp>
        <p:nvSpPr>
          <p:cNvPr id="226" name="Google Shape;226;p30"/>
          <p:cNvSpPr txBox="1"/>
          <p:nvPr>
            <p:ph idx="1" type="body"/>
          </p:nvPr>
        </p:nvSpPr>
        <p:spPr>
          <a:xfrm>
            <a:off x="311700" y="1152475"/>
            <a:ext cx="8250600" cy="158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Split them into 3 columns each in terms of order written</a:t>
            </a:r>
            <a:endParaRPr/>
          </a:p>
          <a:p>
            <a:pPr indent="-342900" lvl="0" marL="457200" rtl="0" algn="l">
              <a:spcBef>
                <a:spcPts val="0"/>
              </a:spcBef>
              <a:spcAft>
                <a:spcPts val="0"/>
              </a:spcAft>
              <a:buSzPts val="1800"/>
              <a:buChar char="-"/>
            </a:pPr>
            <a:r>
              <a:rPr lang="en"/>
              <a:t>Took out all the ‘1. 2. 3.’ and commas to standardize</a:t>
            </a:r>
            <a:endParaRPr/>
          </a:p>
          <a:p>
            <a:pPr indent="-342900" lvl="0" marL="457200" rtl="0" algn="l">
              <a:spcBef>
                <a:spcPts val="0"/>
              </a:spcBef>
              <a:spcAft>
                <a:spcPts val="0"/>
              </a:spcAft>
              <a:buSzPts val="1800"/>
              <a:buChar char="-"/>
            </a:pPr>
            <a:r>
              <a:rPr lang="en"/>
              <a:t>Filled empty cells with ‘Nan’</a:t>
            </a:r>
            <a:endParaRPr/>
          </a:p>
        </p:txBody>
      </p:sp>
      <p:sp>
        <p:nvSpPr>
          <p:cNvPr id="227" name="Google Shape;227;p30"/>
          <p:cNvSpPr txBox="1"/>
          <p:nvPr/>
        </p:nvSpPr>
        <p:spPr>
          <a:xfrm>
            <a:off x="7878425" y="85475"/>
            <a:ext cx="11577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228" name="Google Shape;228;p30"/>
          <p:cNvPicPr preferRelativeResize="0"/>
          <p:nvPr/>
        </p:nvPicPr>
        <p:blipFill>
          <a:blip r:embed="rId3">
            <a:alphaModFix/>
          </a:blip>
          <a:stretch>
            <a:fillRect/>
          </a:stretch>
        </p:blipFill>
        <p:spPr>
          <a:xfrm>
            <a:off x="311700" y="2872125"/>
            <a:ext cx="3625550" cy="2004875"/>
          </a:xfrm>
          <a:prstGeom prst="rect">
            <a:avLst/>
          </a:prstGeom>
          <a:noFill/>
          <a:ln>
            <a:noFill/>
          </a:ln>
        </p:spPr>
      </p:pic>
      <p:pic>
        <p:nvPicPr>
          <p:cNvPr id="229" name="Google Shape;229;p30"/>
          <p:cNvPicPr preferRelativeResize="0"/>
          <p:nvPr/>
        </p:nvPicPr>
        <p:blipFill>
          <a:blip r:embed="rId4">
            <a:alphaModFix/>
          </a:blip>
          <a:stretch>
            <a:fillRect/>
          </a:stretch>
        </p:blipFill>
        <p:spPr>
          <a:xfrm>
            <a:off x="4259800" y="2895437"/>
            <a:ext cx="4682176" cy="1958250"/>
          </a:xfrm>
          <a:prstGeom prst="rect">
            <a:avLst/>
          </a:prstGeom>
          <a:noFill/>
          <a:ln>
            <a:noFill/>
          </a:ln>
        </p:spPr>
      </p:pic>
      <p:sp>
        <p:nvSpPr>
          <p:cNvPr id="230" name="Google Shape;230;p30"/>
          <p:cNvSpPr/>
          <p:nvPr/>
        </p:nvSpPr>
        <p:spPr>
          <a:xfrm>
            <a:off x="3970275" y="3808550"/>
            <a:ext cx="256500" cy="13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a:t>
            </a:r>
            <a:endParaRPr/>
          </a:p>
          <a:p>
            <a:pPr indent="0" lvl="0" marL="0" rtl="0" algn="ctr">
              <a:spcBef>
                <a:spcPts val="0"/>
              </a:spcBef>
              <a:spcAft>
                <a:spcPts val="0"/>
              </a:spcAft>
              <a:buNone/>
            </a:pPr>
            <a:r>
              <a:rPr lang="en"/>
              <a:t>ABSENCES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AutoNum type="arabicParenR"/>
            </a:pPr>
            <a:r>
              <a:rPr lang="en" sz="2000"/>
              <a:t>Introduction</a:t>
            </a:r>
            <a:endParaRPr sz="2000"/>
          </a:p>
          <a:p>
            <a:pPr indent="-355600" lvl="0" marL="457200" rtl="0" algn="l">
              <a:lnSpc>
                <a:spcPct val="105000"/>
              </a:lnSpc>
              <a:spcBef>
                <a:spcPts val="0"/>
              </a:spcBef>
              <a:spcAft>
                <a:spcPts val="0"/>
              </a:spcAft>
              <a:buSzPts val="2000"/>
              <a:buAutoNum type="arabicParenR"/>
            </a:pPr>
            <a:r>
              <a:rPr lang="en" sz="2000"/>
              <a:t>Journey</a:t>
            </a:r>
            <a:endParaRPr sz="2000"/>
          </a:p>
          <a:p>
            <a:pPr indent="-355600" lvl="0" marL="457200" rtl="0" algn="l">
              <a:lnSpc>
                <a:spcPct val="105000"/>
              </a:lnSpc>
              <a:spcBef>
                <a:spcPts val="0"/>
              </a:spcBef>
              <a:spcAft>
                <a:spcPts val="0"/>
              </a:spcAft>
              <a:buSzPts val="2000"/>
              <a:buAutoNum type="arabicParenR"/>
            </a:pPr>
            <a:r>
              <a:rPr lang="en" sz="2000"/>
              <a:t>Survey</a:t>
            </a:r>
            <a:endParaRPr sz="2000"/>
          </a:p>
          <a:p>
            <a:pPr indent="-355600" lvl="0" marL="457200" rtl="0" algn="l">
              <a:lnSpc>
                <a:spcPct val="105000"/>
              </a:lnSpc>
              <a:spcBef>
                <a:spcPts val="0"/>
              </a:spcBef>
              <a:spcAft>
                <a:spcPts val="0"/>
              </a:spcAft>
              <a:buSzPts val="2000"/>
              <a:buAutoNum type="arabicParenR"/>
            </a:pPr>
            <a:r>
              <a:rPr lang="en" sz="2000"/>
              <a:t>Cleansing</a:t>
            </a:r>
            <a:endParaRPr sz="2000"/>
          </a:p>
          <a:p>
            <a:pPr indent="-355600" lvl="0" marL="457200" rtl="0" algn="l">
              <a:lnSpc>
                <a:spcPct val="105000"/>
              </a:lnSpc>
              <a:spcBef>
                <a:spcPts val="0"/>
              </a:spcBef>
              <a:spcAft>
                <a:spcPts val="0"/>
              </a:spcAft>
              <a:buSzPts val="2000"/>
              <a:buAutoNum type="arabicParenR"/>
            </a:pPr>
            <a:r>
              <a:rPr lang="en" sz="2000"/>
              <a:t>Visualization</a:t>
            </a:r>
            <a:endParaRPr sz="2000"/>
          </a:p>
          <a:p>
            <a:pPr indent="-355600" lvl="0" marL="457200" rtl="0" algn="l">
              <a:lnSpc>
                <a:spcPct val="105000"/>
              </a:lnSpc>
              <a:spcBef>
                <a:spcPts val="0"/>
              </a:spcBef>
              <a:spcAft>
                <a:spcPts val="0"/>
              </a:spcAft>
              <a:buSzPts val="2000"/>
              <a:buAutoNum type="arabicParenR"/>
            </a:pPr>
            <a:r>
              <a:rPr lang="en" sz="2000"/>
              <a:t>Clustering</a:t>
            </a:r>
            <a:endParaRPr sz="2000"/>
          </a:p>
          <a:p>
            <a:pPr indent="-355600" lvl="0" marL="457200" rtl="0" algn="l">
              <a:lnSpc>
                <a:spcPct val="105000"/>
              </a:lnSpc>
              <a:spcBef>
                <a:spcPts val="0"/>
              </a:spcBef>
              <a:spcAft>
                <a:spcPts val="0"/>
              </a:spcAft>
              <a:buSzPts val="2000"/>
              <a:buAutoNum type="arabicParenR"/>
            </a:pPr>
            <a:r>
              <a:rPr lang="en" sz="2000"/>
              <a:t>Text Analytics</a:t>
            </a:r>
            <a:endParaRPr sz="2000"/>
          </a:p>
          <a:p>
            <a:pPr indent="-355600" lvl="0" marL="457200" rtl="0" algn="l">
              <a:lnSpc>
                <a:spcPct val="105000"/>
              </a:lnSpc>
              <a:spcBef>
                <a:spcPts val="0"/>
              </a:spcBef>
              <a:spcAft>
                <a:spcPts val="0"/>
              </a:spcAft>
              <a:buSzPts val="2000"/>
              <a:buAutoNum type="arabicParenR"/>
            </a:pPr>
            <a:r>
              <a:rPr lang="en" sz="2000"/>
              <a:t>Predictive Model</a:t>
            </a:r>
            <a:endParaRPr sz="2000"/>
          </a:p>
          <a:p>
            <a:pPr indent="-355600" lvl="0" marL="457200" rtl="0" algn="l">
              <a:lnSpc>
                <a:spcPct val="105000"/>
              </a:lnSpc>
              <a:spcBef>
                <a:spcPts val="0"/>
              </a:spcBef>
              <a:spcAft>
                <a:spcPts val="0"/>
              </a:spcAft>
              <a:buSzPts val="2000"/>
              <a:buAutoNum type="arabicParenR"/>
            </a:pPr>
            <a:r>
              <a:rPr lang="en" sz="2000"/>
              <a:t>Conclusion &amp; </a:t>
            </a:r>
            <a:r>
              <a:rPr lang="en" sz="2000"/>
              <a:t>Recommendations</a:t>
            </a:r>
            <a:endParaRPr sz="2000"/>
          </a:p>
          <a:p>
            <a:pPr indent="-355600" lvl="0" marL="457200" rtl="0" algn="l">
              <a:lnSpc>
                <a:spcPct val="105000"/>
              </a:lnSpc>
              <a:spcBef>
                <a:spcPts val="0"/>
              </a:spcBef>
              <a:spcAft>
                <a:spcPts val="0"/>
              </a:spcAft>
              <a:buSzPts val="2000"/>
              <a:buAutoNum type="arabicParenR"/>
            </a:pPr>
            <a:r>
              <a:rPr lang="en" sz="2000"/>
              <a:t>Questions and Answers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a:t>
            </a:r>
            <a:r>
              <a:rPr lang="en"/>
              <a:t>ABSENCES</a:t>
            </a:r>
            <a:endParaRPr/>
          </a:p>
        </p:txBody>
      </p:sp>
      <p:sp>
        <p:nvSpPr>
          <p:cNvPr id="241" name="Google Shape;241;p32"/>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fontScale="77500" lnSpcReduction="10000"/>
          </a:bodyPr>
          <a:lstStyle/>
          <a:p>
            <a:pPr indent="0" lvl="0" marL="457200" rtl="0" algn="l">
              <a:spcBef>
                <a:spcPts val="0"/>
              </a:spcBef>
              <a:spcAft>
                <a:spcPts val="0"/>
              </a:spcAft>
              <a:buNone/>
            </a:pPr>
            <a:r>
              <a:rPr b="1" lang="en"/>
              <a:t>Insights:</a:t>
            </a:r>
            <a:endParaRPr b="1"/>
          </a:p>
          <a:p>
            <a:pPr indent="-317182" lvl="0" marL="457200" rtl="0" algn="l">
              <a:spcBef>
                <a:spcPts val="1200"/>
              </a:spcBef>
              <a:spcAft>
                <a:spcPts val="0"/>
              </a:spcAft>
              <a:buSzPct val="100000"/>
              <a:buChar char="-"/>
            </a:pPr>
            <a:r>
              <a:rPr b="1" lang="en"/>
              <a:t>Most Students who had </a:t>
            </a:r>
            <a:r>
              <a:rPr b="1" lang="en"/>
              <a:t>Absences</a:t>
            </a:r>
            <a:r>
              <a:rPr b="1" lang="en"/>
              <a:t> number from 0-12 Had an Average GPA ranging from 2.5 to 3.5 </a:t>
            </a:r>
            <a:endParaRPr b="1"/>
          </a:p>
          <a:p>
            <a:pPr indent="0" lvl="0" marL="914400" rtl="0" algn="l">
              <a:spcBef>
                <a:spcPts val="1200"/>
              </a:spcBef>
              <a:spcAft>
                <a:spcPts val="0"/>
              </a:spcAft>
              <a:buNone/>
            </a:pPr>
            <a:r>
              <a:t/>
            </a:r>
            <a:endParaRPr b="1"/>
          </a:p>
          <a:p>
            <a:pPr indent="-317182" lvl="0" marL="457200" rtl="0" algn="l">
              <a:spcBef>
                <a:spcPts val="1200"/>
              </a:spcBef>
              <a:spcAft>
                <a:spcPts val="0"/>
              </a:spcAft>
              <a:buSzPct val="100000"/>
              <a:buChar char="-"/>
            </a:pPr>
            <a:r>
              <a:rPr b="1" lang="en"/>
              <a:t>One Student had an Absences number of 35 and had a GPA of 0.6</a:t>
            </a:r>
            <a:endParaRPr b="1"/>
          </a:p>
          <a:p>
            <a:pPr indent="0" lvl="0" marL="914400" rtl="0" algn="l">
              <a:spcBef>
                <a:spcPts val="1200"/>
              </a:spcBef>
              <a:spcAft>
                <a:spcPts val="0"/>
              </a:spcAft>
              <a:buNone/>
            </a:pPr>
            <a:r>
              <a:t/>
            </a:r>
            <a:endParaRPr b="1"/>
          </a:p>
          <a:p>
            <a:pPr indent="-317182" lvl="0" marL="457200" rtl="0" algn="l">
              <a:spcBef>
                <a:spcPts val="1200"/>
              </a:spcBef>
              <a:spcAft>
                <a:spcPts val="0"/>
              </a:spcAft>
              <a:buSzPct val="100000"/>
              <a:buChar char="-"/>
            </a:pPr>
            <a:r>
              <a:rPr b="1" lang="en"/>
              <a:t>One Outlier lies in this Data Of Average GPA and Absences</a:t>
            </a:r>
            <a:endParaRPr b="1"/>
          </a:p>
        </p:txBody>
      </p:sp>
      <p:sp>
        <p:nvSpPr>
          <p:cNvPr id="242" name="Google Shape;242;p32"/>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243" name="Google Shape;243;p32"/>
          <p:cNvPicPr preferRelativeResize="0"/>
          <p:nvPr/>
        </p:nvPicPr>
        <p:blipFill>
          <a:blip r:embed="rId3">
            <a:alphaModFix/>
          </a:blip>
          <a:stretch>
            <a:fillRect/>
          </a:stretch>
        </p:blipFill>
        <p:spPr>
          <a:xfrm>
            <a:off x="152400" y="1123500"/>
            <a:ext cx="5405875" cy="35419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a:t>
            </a:r>
            <a:endParaRPr/>
          </a:p>
          <a:p>
            <a:pPr indent="0" lvl="0" marL="0" rtl="0" algn="ctr">
              <a:spcBef>
                <a:spcPts val="0"/>
              </a:spcBef>
              <a:spcAft>
                <a:spcPts val="0"/>
              </a:spcAft>
              <a:buNone/>
            </a:pPr>
            <a:r>
              <a:rPr lang="en"/>
              <a:t>GAMING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54" name="Google Shape;254;p34"/>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Play With Friends</a:t>
            </a:r>
            <a:endParaRPr b="1"/>
          </a:p>
          <a:p>
            <a:pPr indent="-342900" lvl="0" marL="457200" rtl="0" algn="l">
              <a:spcBef>
                <a:spcPts val="1200"/>
              </a:spcBef>
              <a:spcAft>
                <a:spcPts val="0"/>
              </a:spcAft>
              <a:buSzPts val="1800"/>
              <a:buChar char="-"/>
            </a:pPr>
            <a:r>
              <a:rPr lang="en"/>
              <a:t>115(77.7%)</a:t>
            </a:r>
            <a:endParaRPr/>
          </a:p>
          <a:p>
            <a:pPr indent="0" lvl="0" marL="0" rtl="0" algn="l">
              <a:spcBef>
                <a:spcPts val="1200"/>
              </a:spcBef>
              <a:spcAft>
                <a:spcPts val="0"/>
              </a:spcAft>
              <a:buNone/>
            </a:pPr>
            <a:r>
              <a:rPr b="1" lang="en"/>
              <a:t>Play Alone</a:t>
            </a:r>
            <a:endParaRPr b="1"/>
          </a:p>
          <a:p>
            <a:pPr indent="-342900" lvl="0" marL="457200" rtl="0" algn="l">
              <a:spcBef>
                <a:spcPts val="1200"/>
              </a:spcBef>
              <a:spcAft>
                <a:spcPts val="0"/>
              </a:spcAft>
              <a:buSzPts val="1800"/>
              <a:buChar char="-"/>
            </a:pPr>
            <a:r>
              <a:rPr lang="en"/>
              <a:t>33(22.3%)</a:t>
            </a:r>
            <a:endParaRPr/>
          </a:p>
        </p:txBody>
      </p:sp>
      <p:sp>
        <p:nvSpPr>
          <p:cNvPr id="255" name="Google Shape;255;p34"/>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256" name="Google Shape;256;p34"/>
          <p:cNvPicPr preferRelativeResize="0"/>
          <p:nvPr/>
        </p:nvPicPr>
        <p:blipFill>
          <a:blip r:embed="rId3">
            <a:alphaModFix/>
          </a:blip>
          <a:stretch>
            <a:fillRect/>
          </a:stretch>
        </p:blipFill>
        <p:spPr>
          <a:xfrm>
            <a:off x="459325" y="1004525"/>
            <a:ext cx="4040504" cy="386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62" name="Google Shape;262;p35"/>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Most Popular Reason</a:t>
            </a:r>
            <a:endParaRPr b="1"/>
          </a:p>
          <a:p>
            <a:pPr indent="-342900" lvl="0" marL="457200" rtl="0" algn="l">
              <a:spcBef>
                <a:spcPts val="1200"/>
              </a:spcBef>
              <a:spcAft>
                <a:spcPts val="0"/>
              </a:spcAft>
              <a:buSzPts val="1800"/>
              <a:buChar char="-"/>
            </a:pPr>
            <a:r>
              <a:rPr lang="en"/>
              <a:t>Entertainment: </a:t>
            </a:r>
            <a:r>
              <a:rPr b="1" lang="en"/>
              <a:t>92(62.2%)</a:t>
            </a:r>
            <a:endParaRPr/>
          </a:p>
          <a:p>
            <a:pPr indent="0" lvl="0" marL="0" rtl="0" algn="l">
              <a:spcBef>
                <a:spcPts val="1200"/>
              </a:spcBef>
              <a:spcAft>
                <a:spcPts val="0"/>
              </a:spcAft>
              <a:buNone/>
            </a:pPr>
            <a:r>
              <a:rPr b="1" lang="en"/>
              <a:t>Least Popular Reason</a:t>
            </a:r>
            <a:endParaRPr b="1"/>
          </a:p>
          <a:p>
            <a:pPr indent="-342900" lvl="0" marL="457200" rtl="0" algn="l">
              <a:spcBef>
                <a:spcPts val="1200"/>
              </a:spcBef>
              <a:spcAft>
                <a:spcPts val="0"/>
              </a:spcAft>
              <a:buSzPts val="1800"/>
              <a:buChar char="-"/>
            </a:pPr>
            <a:r>
              <a:rPr lang="en"/>
              <a:t>To make new friends:</a:t>
            </a:r>
            <a:r>
              <a:rPr b="1" lang="en"/>
              <a:t> 3(2%)</a:t>
            </a:r>
            <a:endParaRPr/>
          </a:p>
        </p:txBody>
      </p:sp>
      <p:sp>
        <p:nvSpPr>
          <p:cNvPr id="263" name="Google Shape;263;p35"/>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264" name="Google Shape;264;p35"/>
          <p:cNvPicPr preferRelativeResize="0"/>
          <p:nvPr/>
        </p:nvPicPr>
        <p:blipFill>
          <a:blip r:embed="rId3">
            <a:alphaModFix/>
          </a:blip>
          <a:stretch>
            <a:fillRect/>
          </a:stretch>
        </p:blipFill>
        <p:spPr>
          <a:xfrm>
            <a:off x="478500" y="1056675"/>
            <a:ext cx="4277575" cy="3695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70" name="Google Shape;270;p36"/>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Average GPA of Play Games</a:t>
            </a:r>
            <a:endParaRPr b="1"/>
          </a:p>
          <a:p>
            <a:pPr indent="-342900" lvl="0" marL="457200" rtl="0" algn="l">
              <a:spcBef>
                <a:spcPts val="1200"/>
              </a:spcBef>
              <a:spcAft>
                <a:spcPts val="0"/>
              </a:spcAft>
              <a:buSzPts val="1800"/>
              <a:buChar char="-"/>
            </a:pPr>
            <a:r>
              <a:rPr b="1" lang="en"/>
              <a:t>2.91</a:t>
            </a:r>
            <a:endParaRPr b="1"/>
          </a:p>
          <a:p>
            <a:pPr indent="0" lvl="0" marL="0" rtl="0" algn="l">
              <a:spcBef>
                <a:spcPts val="1200"/>
              </a:spcBef>
              <a:spcAft>
                <a:spcPts val="0"/>
              </a:spcAft>
              <a:buNone/>
            </a:pPr>
            <a:r>
              <a:rPr b="1" lang="en"/>
              <a:t>Average GPA of Don’t Play Games</a:t>
            </a:r>
            <a:endParaRPr b="1"/>
          </a:p>
          <a:p>
            <a:pPr indent="-342900" lvl="0" marL="457200" rtl="0" algn="l">
              <a:spcBef>
                <a:spcPts val="1200"/>
              </a:spcBef>
              <a:spcAft>
                <a:spcPts val="0"/>
              </a:spcAft>
              <a:buSzPts val="1800"/>
              <a:buChar char="-"/>
            </a:pPr>
            <a:r>
              <a:rPr b="1" lang="en"/>
              <a:t>2.83</a:t>
            </a:r>
            <a:endParaRPr b="1"/>
          </a:p>
        </p:txBody>
      </p:sp>
      <p:sp>
        <p:nvSpPr>
          <p:cNvPr id="271" name="Google Shape;271;p36"/>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272" name="Google Shape;272;p36"/>
          <p:cNvPicPr preferRelativeResize="0"/>
          <p:nvPr/>
        </p:nvPicPr>
        <p:blipFill>
          <a:blip r:embed="rId3">
            <a:alphaModFix/>
          </a:blip>
          <a:stretch>
            <a:fillRect/>
          </a:stretch>
        </p:blipFill>
        <p:spPr>
          <a:xfrm>
            <a:off x="152400" y="1123500"/>
            <a:ext cx="5405874" cy="3661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78" name="Google Shape;278;p37"/>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a:t>Most Popular Game Genre</a:t>
            </a:r>
            <a:endParaRPr b="1"/>
          </a:p>
          <a:p>
            <a:pPr indent="-300037" lvl="0" marL="457200" rtl="0" algn="l">
              <a:spcBef>
                <a:spcPts val="1200"/>
              </a:spcBef>
              <a:spcAft>
                <a:spcPts val="0"/>
              </a:spcAft>
              <a:buSzPct val="100000"/>
              <a:buChar char="-"/>
            </a:pPr>
            <a:r>
              <a:rPr lang="en"/>
              <a:t>Action: </a:t>
            </a:r>
            <a:r>
              <a:rPr b="1" lang="en"/>
              <a:t>34%(57)</a:t>
            </a:r>
            <a:r>
              <a:rPr lang="en"/>
              <a:t> of those that play games</a:t>
            </a:r>
            <a:endParaRPr/>
          </a:p>
          <a:p>
            <a:pPr indent="0" lvl="0" marL="0" rtl="0" algn="l">
              <a:spcBef>
                <a:spcPts val="1200"/>
              </a:spcBef>
              <a:spcAft>
                <a:spcPts val="0"/>
              </a:spcAft>
              <a:buNone/>
            </a:pPr>
            <a:r>
              <a:rPr b="1" lang="en"/>
              <a:t>Most Popular Amongst </a:t>
            </a:r>
            <a:r>
              <a:rPr b="1" lang="en">
                <a:solidFill>
                  <a:srgbClr val="0000FF"/>
                </a:solidFill>
              </a:rPr>
              <a:t>Males</a:t>
            </a:r>
            <a:endParaRPr b="1">
              <a:solidFill>
                <a:srgbClr val="0000FF"/>
              </a:solidFill>
            </a:endParaRPr>
          </a:p>
          <a:p>
            <a:pPr indent="-300037" lvl="0" marL="457200" rtl="0" algn="l">
              <a:spcBef>
                <a:spcPts val="1200"/>
              </a:spcBef>
              <a:spcAft>
                <a:spcPts val="0"/>
              </a:spcAft>
              <a:buSzPct val="100000"/>
              <a:buChar char="-"/>
            </a:pPr>
            <a:r>
              <a:rPr lang="en"/>
              <a:t>Action: </a:t>
            </a:r>
            <a:r>
              <a:rPr b="1" lang="en"/>
              <a:t>50%(50)</a:t>
            </a:r>
            <a:r>
              <a:rPr lang="en"/>
              <a:t>of males that play games</a:t>
            </a:r>
            <a:endParaRPr/>
          </a:p>
          <a:p>
            <a:pPr indent="0" lvl="0" marL="0" rtl="0" algn="l">
              <a:spcBef>
                <a:spcPts val="1200"/>
              </a:spcBef>
              <a:spcAft>
                <a:spcPts val="0"/>
              </a:spcAft>
              <a:buNone/>
            </a:pPr>
            <a:r>
              <a:rPr b="1" lang="en"/>
              <a:t>Most Popular Amongst </a:t>
            </a:r>
            <a:r>
              <a:rPr b="1" lang="en">
                <a:solidFill>
                  <a:srgbClr val="EA9999"/>
                </a:solidFill>
              </a:rPr>
              <a:t>Females</a:t>
            </a:r>
            <a:endParaRPr b="1">
              <a:solidFill>
                <a:srgbClr val="EA9999"/>
              </a:solidFill>
            </a:endParaRPr>
          </a:p>
          <a:p>
            <a:pPr indent="-300037" lvl="0" marL="457200" rtl="0" algn="l">
              <a:spcBef>
                <a:spcPts val="1200"/>
              </a:spcBef>
              <a:spcAft>
                <a:spcPts val="0"/>
              </a:spcAft>
              <a:buSzPct val="100000"/>
              <a:buChar char="-"/>
            </a:pPr>
            <a:r>
              <a:rPr lang="en"/>
              <a:t>Others: </a:t>
            </a:r>
            <a:r>
              <a:rPr b="1" lang="en"/>
              <a:t>29%(14) </a:t>
            </a:r>
            <a:r>
              <a:rPr lang="en"/>
              <a:t>of females that play games</a:t>
            </a:r>
            <a:endParaRPr/>
          </a:p>
          <a:p>
            <a:pPr indent="0" lvl="0" marL="0" rtl="0" algn="l">
              <a:spcBef>
                <a:spcPts val="1200"/>
              </a:spcBef>
              <a:spcAft>
                <a:spcPts val="0"/>
              </a:spcAft>
              <a:buNone/>
            </a:pPr>
            <a:r>
              <a:rPr b="1" lang="en"/>
              <a:t>Don’t Play Games</a:t>
            </a:r>
            <a:endParaRPr b="1"/>
          </a:p>
          <a:p>
            <a:pPr indent="-300037" lvl="0" marL="457200" rtl="0" algn="l">
              <a:spcBef>
                <a:spcPts val="1200"/>
              </a:spcBef>
              <a:spcAft>
                <a:spcPts val="0"/>
              </a:spcAft>
              <a:buSzPct val="100000"/>
              <a:buChar char="-"/>
            </a:pPr>
            <a:r>
              <a:rPr b="1" lang="en"/>
              <a:t>26%(53) </a:t>
            </a:r>
            <a:r>
              <a:rPr lang="en"/>
              <a:t>of all responses</a:t>
            </a:r>
            <a:endParaRPr/>
          </a:p>
          <a:p>
            <a:pPr indent="-300037" lvl="0" marL="457200" rtl="0" algn="l">
              <a:spcBef>
                <a:spcPts val="0"/>
              </a:spcBef>
              <a:spcAft>
                <a:spcPts val="0"/>
              </a:spcAft>
              <a:buSzPct val="100000"/>
              <a:buChar char="-"/>
            </a:pPr>
            <a:r>
              <a:rPr b="1" lang="en"/>
              <a:t>51%(46) </a:t>
            </a:r>
            <a:r>
              <a:rPr lang="en"/>
              <a:t>of </a:t>
            </a:r>
            <a:r>
              <a:rPr lang="en">
                <a:solidFill>
                  <a:srgbClr val="EA9999"/>
                </a:solidFill>
              </a:rPr>
              <a:t>Females</a:t>
            </a:r>
            <a:endParaRPr>
              <a:solidFill>
                <a:srgbClr val="EA9999"/>
              </a:solidFill>
            </a:endParaRPr>
          </a:p>
          <a:p>
            <a:pPr indent="-300037" lvl="0" marL="457200" rtl="0" algn="l">
              <a:spcBef>
                <a:spcPts val="0"/>
              </a:spcBef>
              <a:spcAft>
                <a:spcPts val="0"/>
              </a:spcAft>
              <a:buSzPct val="100000"/>
              <a:buChar char="-"/>
            </a:pPr>
            <a:r>
              <a:rPr b="1" lang="en"/>
              <a:t>6%(7)</a:t>
            </a:r>
            <a:r>
              <a:rPr lang="en"/>
              <a:t> of </a:t>
            </a:r>
            <a:r>
              <a:rPr lang="en">
                <a:solidFill>
                  <a:srgbClr val="0000FF"/>
                </a:solidFill>
              </a:rPr>
              <a:t>Males</a:t>
            </a:r>
            <a:endParaRPr>
              <a:solidFill>
                <a:srgbClr val="0000FF"/>
              </a:solidFill>
            </a:endParaRPr>
          </a:p>
        </p:txBody>
      </p:sp>
      <p:pic>
        <p:nvPicPr>
          <p:cNvPr id="279" name="Google Shape;279;p37"/>
          <p:cNvPicPr preferRelativeResize="0"/>
          <p:nvPr/>
        </p:nvPicPr>
        <p:blipFill>
          <a:blip r:embed="rId3">
            <a:alphaModFix/>
          </a:blip>
          <a:stretch>
            <a:fillRect/>
          </a:stretch>
        </p:blipFill>
        <p:spPr>
          <a:xfrm>
            <a:off x="100650" y="1301350"/>
            <a:ext cx="5473075" cy="3119576"/>
          </a:xfrm>
          <a:prstGeom prst="rect">
            <a:avLst/>
          </a:prstGeom>
          <a:noFill/>
          <a:ln>
            <a:noFill/>
          </a:ln>
        </p:spPr>
      </p:pic>
      <p:sp>
        <p:nvSpPr>
          <p:cNvPr id="280" name="Google Shape;280;p37"/>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86" name="Google Shape;286;p38"/>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0"/>
              </a:spcBef>
              <a:spcAft>
                <a:spcPts val="0"/>
              </a:spcAft>
              <a:buNone/>
            </a:pPr>
            <a:r>
              <a:rPr b="1" lang="en"/>
              <a:t>Insights: </a:t>
            </a:r>
            <a:endParaRPr b="1"/>
          </a:p>
          <a:p>
            <a:pPr indent="-334327" lvl="0" marL="457200" rtl="0" algn="l">
              <a:spcBef>
                <a:spcPts val="1200"/>
              </a:spcBef>
              <a:spcAft>
                <a:spcPts val="0"/>
              </a:spcAft>
              <a:buSzPct val="100000"/>
              <a:buChar char="-"/>
            </a:pPr>
            <a:r>
              <a:rPr b="1" lang="en"/>
              <a:t>Students With a Game Hour Range of 20-29 , 70-84 , 10-19 , 30-39 are the only ones with a GPA of 3.0 and above</a:t>
            </a:r>
            <a:endParaRPr b="1"/>
          </a:p>
          <a:p>
            <a:pPr indent="0" lvl="0" marL="914400" rtl="0" algn="l">
              <a:spcBef>
                <a:spcPts val="1200"/>
              </a:spcBef>
              <a:spcAft>
                <a:spcPts val="0"/>
              </a:spcAft>
              <a:buNone/>
            </a:pPr>
            <a:r>
              <a:t/>
            </a:r>
            <a:endParaRPr b="1"/>
          </a:p>
          <a:p>
            <a:pPr indent="-334327" lvl="0" marL="457200" rtl="0" algn="l">
              <a:spcBef>
                <a:spcPts val="1200"/>
              </a:spcBef>
              <a:spcAft>
                <a:spcPts val="0"/>
              </a:spcAft>
              <a:buSzPct val="100000"/>
              <a:buChar char="-"/>
            </a:pPr>
            <a:r>
              <a:rPr b="1" lang="en"/>
              <a:t>Students with a Game Hour Range of 20-29 had the highest average GPA with 3.09</a:t>
            </a:r>
            <a:endParaRPr b="1"/>
          </a:p>
        </p:txBody>
      </p:sp>
      <p:sp>
        <p:nvSpPr>
          <p:cNvPr id="287" name="Google Shape;287;p38"/>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288" name="Google Shape;288;p38"/>
          <p:cNvPicPr preferRelativeResize="0"/>
          <p:nvPr/>
        </p:nvPicPr>
        <p:blipFill>
          <a:blip r:embed="rId3">
            <a:alphaModFix/>
          </a:blip>
          <a:stretch>
            <a:fillRect/>
          </a:stretch>
        </p:blipFill>
        <p:spPr>
          <a:xfrm>
            <a:off x="152400" y="1123500"/>
            <a:ext cx="5405875" cy="3196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294" name="Google Shape;294;p39"/>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b="1" lang="en"/>
              <a:t>Insights: </a:t>
            </a:r>
            <a:endParaRPr b="1"/>
          </a:p>
          <a:p>
            <a:pPr indent="-342900" lvl="0" marL="457200" rtl="0" algn="l">
              <a:spcBef>
                <a:spcPts val="1200"/>
              </a:spcBef>
              <a:spcAft>
                <a:spcPts val="0"/>
              </a:spcAft>
              <a:buSzPts val="1800"/>
              <a:buChar char="-"/>
            </a:pPr>
            <a:r>
              <a:rPr b="1" lang="en"/>
              <a:t>Students With a Game Timing from 1Am - 5Am Had the highest average GPA of 3.5</a:t>
            </a:r>
            <a:endParaRPr b="1"/>
          </a:p>
          <a:p>
            <a:pPr indent="0" lvl="0" marL="914400" rtl="0" algn="l">
              <a:spcBef>
                <a:spcPts val="1200"/>
              </a:spcBef>
              <a:spcAft>
                <a:spcPts val="0"/>
              </a:spcAft>
              <a:buNone/>
            </a:pPr>
            <a:r>
              <a:t/>
            </a:r>
            <a:endParaRPr b="1"/>
          </a:p>
          <a:p>
            <a:pPr indent="-342900" lvl="0" marL="457200" rtl="0" algn="l">
              <a:spcBef>
                <a:spcPts val="1200"/>
              </a:spcBef>
              <a:spcAft>
                <a:spcPts val="0"/>
              </a:spcAft>
              <a:buSzPts val="1800"/>
              <a:buChar char="-"/>
            </a:pPr>
            <a:r>
              <a:rPr b="1" lang="en"/>
              <a:t>Students with a Game Timing at 4PM , Had the lowest Average GPA of 1.83</a:t>
            </a:r>
            <a:endParaRPr b="1"/>
          </a:p>
        </p:txBody>
      </p:sp>
      <p:sp>
        <p:nvSpPr>
          <p:cNvPr id="295" name="Google Shape;295;p39"/>
          <p:cNvSpPr txBox="1"/>
          <p:nvPr/>
        </p:nvSpPr>
        <p:spPr>
          <a:xfrm>
            <a:off x="7979400" y="69925"/>
            <a:ext cx="1103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296" name="Google Shape;296;p39"/>
          <p:cNvPicPr preferRelativeResize="0"/>
          <p:nvPr/>
        </p:nvPicPr>
        <p:blipFill>
          <a:blip r:embed="rId3">
            <a:alphaModFix/>
          </a:blip>
          <a:stretch>
            <a:fillRect/>
          </a:stretch>
        </p:blipFill>
        <p:spPr>
          <a:xfrm>
            <a:off x="152400" y="1123500"/>
            <a:ext cx="5405874" cy="29506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39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GAMING</a:t>
            </a:r>
            <a:endParaRPr/>
          </a:p>
        </p:txBody>
      </p:sp>
      <p:sp>
        <p:nvSpPr>
          <p:cNvPr id="302" name="Google Shape;302;p40"/>
          <p:cNvSpPr txBox="1"/>
          <p:nvPr>
            <p:ph idx="1" type="body"/>
          </p:nvPr>
        </p:nvSpPr>
        <p:spPr>
          <a:xfrm>
            <a:off x="5710675" y="1004525"/>
            <a:ext cx="32322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b="1" lang="en"/>
              <a:t>Insights: </a:t>
            </a:r>
            <a:endParaRPr b="1"/>
          </a:p>
          <a:p>
            <a:pPr indent="-342900" lvl="0" marL="457200" rtl="0" algn="l">
              <a:spcBef>
                <a:spcPts val="1200"/>
              </a:spcBef>
              <a:spcAft>
                <a:spcPts val="0"/>
              </a:spcAft>
              <a:buSzPts val="1800"/>
              <a:buChar char="-"/>
            </a:pPr>
            <a:r>
              <a:rPr b="1" lang="en"/>
              <a:t>Students who games around 6PM has the highest Average GPA of 3.75</a:t>
            </a:r>
            <a:endParaRPr b="1"/>
          </a:p>
          <a:p>
            <a:pPr indent="0" lvl="0" marL="914400" rtl="0" algn="l">
              <a:spcBef>
                <a:spcPts val="1200"/>
              </a:spcBef>
              <a:spcAft>
                <a:spcPts val="0"/>
              </a:spcAft>
              <a:buNone/>
            </a:pPr>
            <a:r>
              <a:t/>
            </a:r>
            <a:endParaRPr b="1"/>
          </a:p>
          <a:p>
            <a:pPr indent="-342900" lvl="0" marL="457200" rtl="0" algn="l">
              <a:spcBef>
                <a:spcPts val="1200"/>
              </a:spcBef>
              <a:spcAft>
                <a:spcPts val="0"/>
              </a:spcAft>
              <a:buSzPts val="1800"/>
              <a:buChar char="-"/>
            </a:pPr>
            <a:r>
              <a:rPr b="1" lang="en"/>
              <a:t>Students who game at 4PM have the lowest Average GPA of 1.83</a:t>
            </a:r>
            <a:endParaRPr b="1"/>
          </a:p>
        </p:txBody>
      </p:sp>
      <p:sp>
        <p:nvSpPr>
          <p:cNvPr id="303" name="Google Shape;303;p40"/>
          <p:cNvSpPr txBox="1"/>
          <p:nvPr/>
        </p:nvSpPr>
        <p:spPr>
          <a:xfrm>
            <a:off x="7565425" y="69925"/>
            <a:ext cx="1517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pic>
        <p:nvPicPr>
          <p:cNvPr id="304" name="Google Shape;304;p40"/>
          <p:cNvPicPr preferRelativeResize="0"/>
          <p:nvPr/>
        </p:nvPicPr>
        <p:blipFill>
          <a:blip r:embed="rId3">
            <a:alphaModFix/>
          </a:blip>
          <a:stretch>
            <a:fillRect/>
          </a:stretch>
        </p:blipFill>
        <p:spPr>
          <a:xfrm>
            <a:off x="160775" y="1102100"/>
            <a:ext cx="5344026" cy="3051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a:t>
            </a:r>
            <a:endParaRPr/>
          </a:p>
          <a:p>
            <a:pPr indent="0" lvl="0" marL="0" rtl="0" algn="ctr">
              <a:spcBef>
                <a:spcPts val="0"/>
              </a:spcBef>
              <a:spcAft>
                <a:spcPts val="0"/>
              </a:spcAft>
              <a:buNone/>
            </a:pPr>
            <a:r>
              <a:rPr lang="en"/>
              <a:t>SATISFACTION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342900" rtl="0" algn="l">
              <a:lnSpc>
                <a:spcPct val="100000"/>
              </a:lnSpc>
              <a:spcBef>
                <a:spcPts val="0"/>
              </a:spcBef>
              <a:spcAft>
                <a:spcPts val="0"/>
              </a:spcAft>
              <a:buClr>
                <a:schemeClr val="accent3"/>
              </a:buClr>
              <a:buSzPts val="2400"/>
              <a:buFont typeface="Average"/>
              <a:buChar char="•"/>
            </a:pPr>
            <a:r>
              <a:rPr lang="en" sz="2400"/>
              <a:t>Student Survey Analysis involves creating and conducting a survey among students to gather comprehensive data on demographics, school performance, gaming habits, part-time work, co-curricular activities (CCA), satisfaction levels, career aspirations, and required skills. </a:t>
            </a:r>
            <a:endParaRPr sz="2400"/>
          </a:p>
          <a:p>
            <a:pPr indent="-342900" lvl="0" marL="342900" rtl="0" algn="l">
              <a:lnSpc>
                <a:spcPct val="100000"/>
              </a:lnSpc>
              <a:spcBef>
                <a:spcPts val="0"/>
              </a:spcBef>
              <a:spcAft>
                <a:spcPts val="0"/>
              </a:spcAft>
              <a:buClr>
                <a:schemeClr val="accent3"/>
              </a:buClr>
              <a:buSzPts val="2400"/>
              <a:buFont typeface="Average"/>
              <a:buChar char="•"/>
            </a:pPr>
            <a:r>
              <a:rPr lang="en" sz="2400"/>
              <a:t>The project aims to equip us with practical skills in data cleansing, visualization, clustering, and text analytics.</a:t>
            </a:r>
            <a:endParaRPr sz="2400"/>
          </a:p>
          <a:p>
            <a:pPr indent="-342900" lvl="0" marL="342900" rtl="0" algn="l">
              <a:lnSpc>
                <a:spcPct val="100000"/>
              </a:lnSpc>
              <a:spcBef>
                <a:spcPts val="0"/>
              </a:spcBef>
              <a:spcAft>
                <a:spcPts val="0"/>
              </a:spcAft>
              <a:buClr>
                <a:schemeClr val="accent3"/>
              </a:buClr>
              <a:buSzPts val="2400"/>
              <a:buFont typeface="Average"/>
              <a:buChar char="•"/>
            </a:pPr>
            <a:r>
              <a:rPr lang="en" sz="2400"/>
              <a:t>Tools that we will be using for this project are: Google Forms, Excel, and Python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SATISFACTION</a:t>
            </a:r>
            <a:endParaRPr/>
          </a:p>
        </p:txBody>
      </p:sp>
      <p:sp>
        <p:nvSpPr>
          <p:cNvPr id="315" name="Google Shape;315;p42"/>
          <p:cNvSpPr txBox="1"/>
          <p:nvPr>
            <p:ph idx="1" type="body"/>
          </p:nvPr>
        </p:nvSpPr>
        <p:spPr>
          <a:xfrm>
            <a:off x="6083625" y="1017725"/>
            <a:ext cx="2748600" cy="34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common area</a:t>
            </a:r>
            <a:endParaRPr/>
          </a:p>
          <a:p>
            <a:pPr indent="-342900" lvl="0" marL="457200" rtl="0" algn="l">
              <a:spcBef>
                <a:spcPts val="1200"/>
              </a:spcBef>
              <a:spcAft>
                <a:spcPts val="0"/>
              </a:spcAft>
              <a:buSzPts val="1800"/>
              <a:buChar char="-"/>
            </a:pPr>
            <a:r>
              <a:rPr lang="en"/>
              <a:t>Results: </a:t>
            </a:r>
            <a:r>
              <a:rPr b="1" lang="en"/>
              <a:t>75(37.3%)</a:t>
            </a:r>
            <a:endParaRPr b="1"/>
          </a:p>
          <a:p>
            <a:pPr indent="0" lvl="0" marL="0" rtl="0" algn="l">
              <a:spcBef>
                <a:spcPts val="1200"/>
              </a:spcBef>
              <a:spcAft>
                <a:spcPts val="0"/>
              </a:spcAft>
              <a:buNone/>
            </a:pPr>
            <a:r>
              <a:rPr lang="en"/>
              <a:t>Least common area</a:t>
            </a:r>
            <a:endParaRPr/>
          </a:p>
          <a:p>
            <a:pPr indent="-342900" lvl="0" marL="457200" rtl="0" algn="l">
              <a:spcBef>
                <a:spcPts val="1200"/>
              </a:spcBef>
              <a:spcAft>
                <a:spcPts val="0"/>
              </a:spcAft>
              <a:buSzPts val="1800"/>
              <a:buChar char="-"/>
            </a:pPr>
            <a:r>
              <a:rPr lang="en"/>
              <a:t>Classmates: </a:t>
            </a:r>
            <a:r>
              <a:rPr b="1" lang="en"/>
              <a:t>11(5.5%)</a:t>
            </a:r>
            <a:endParaRPr b="1"/>
          </a:p>
        </p:txBody>
      </p:sp>
      <p:sp>
        <p:nvSpPr>
          <p:cNvPr id="316" name="Google Shape;316;p42"/>
          <p:cNvSpPr txBox="1"/>
          <p:nvPr/>
        </p:nvSpPr>
        <p:spPr>
          <a:xfrm>
            <a:off x="8103725" y="139850"/>
            <a:ext cx="9012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317" name="Google Shape;317;p42"/>
          <p:cNvPicPr preferRelativeResize="0"/>
          <p:nvPr/>
        </p:nvPicPr>
        <p:blipFill>
          <a:blip r:embed="rId3">
            <a:alphaModFix/>
          </a:blip>
          <a:stretch>
            <a:fillRect/>
          </a:stretch>
        </p:blipFill>
        <p:spPr>
          <a:xfrm>
            <a:off x="152400" y="1170125"/>
            <a:ext cx="5778825" cy="37268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SATISFACTION</a:t>
            </a:r>
            <a:endParaRPr/>
          </a:p>
        </p:txBody>
      </p:sp>
      <p:sp>
        <p:nvSpPr>
          <p:cNvPr id="323" name="Google Shape;323;p43"/>
          <p:cNvSpPr txBox="1"/>
          <p:nvPr>
            <p:ph idx="1" type="body"/>
          </p:nvPr>
        </p:nvSpPr>
        <p:spPr>
          <a:xfrm>
            <a:off x="6083625" y="1017725"/>
            <a:ext cx="2748600" cy="34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Highest Avg GPA</a:t>
            </a:r>
            <a:endParaRPr/>
          </a:p>
          <a:p>
            <a:pPr indent="-342900" lvl="0" marL="457200" rtl="0" algn="l">
              <a:spcBef>
                <a:spcPts val="1200"/>
              </a:spcBef>
              <a:spcAft>
                <a:spcPts val="0"/>
              </a:spcAft>
              <a:buSzPts val="1800"/>
              <a:buChar char="-"/>
            </a:pPr>
            <a:r>
              <a:rPr lang="en"/>
              <a:t>Satisfaction Level 10: </a:t>
            </a:r>
            <a:r>
              <a:rPr b="1" lang="en"/>
              <a:t>3.24</a:t>
            </a:r>
            <a:endParaRPr b="1"/>
          </a:p>
          <a:p>
            <a:pPr indent="0" lvl="0" marL="0" rtl="0" algn="l">
              <a:spcBef>
                <a:spcPts val="1200"/>
              </a:spcBef>
              <a:spcAft>
                <a:spcPts val="0"/>
              </a:spcAft>
              <a:buNone/>
            </a:pPr>
            <a:r>
              <a:rPr lang="en"/>
              <a:t>Lowest Avg GPA</a:t>
            </a:r>
            <a:endParaRPr/>
          </a:p>
          <a:p>
            <a:pPr indent="-342900" lvl="0" marL="457200" rtl="0" algn="l">
              <a:spcBef>
                <a:spcPts val="1200"/>
              </a:spcBef>
              <a:spcAft>
                <a:spcPts val="0"/>
              </a:spcAft>
              <a:buSzPts val="1800"/>
              <a:buChar char="-"/>
            </a:pPr>
            <a:r>
              <a:rPr lang="en"/>
              <a:t>Satisfaction Level 1: </a:t>
            </a:r>
            <a:r>
              <a:rPr b="1" lang="en"/>
              <a:t>2.44</a:t>
            </a:r>
            <a:endParaRPr b="1"/>
          </a:p>
        </p:txBody>
      </p:sp>
      <p:pic>
        <p:nvPicPr>
          <p:cNvPr id="324" name="Google Shape;324;p43"/>
          <p:cNvPicPr preferRelativeResize="0"/>
          <p:nvPr/>
        </p:nvPicPr>
        <p:blipFill>
          <a:blip r:embed="rId3">
            <a:alphaModFix/>
          </a:blip>
          <a:stretch>
            <a:fillRect/>
          </a:stretch>
        </p:blipFill>
        <p:spPr>
          <a:xfrm>
            <a:off x="350548" y="1187325"/>
            <a:ext cx="5505525" cy="3187000"/>
          </a:xfrm>
          <a:prstGeom prst="rect">
            <a:avLst/>
          </a:prstGeom>
          <a:noFill/>
          <a:ln>
            <a:noFill/>
          </a:ln>
        </p:spPr>
      </p:pic>
      <p:sp>
        <p:nvSpPr>
          <p:cNvPr id="325" name="Google Shape;325;p43"/>
          <p:cNvSpPr txBox="1"/>
          <p:nvPr/>
        </p:nvSpPr>
        <p:spPr>
          <a:xfrm>
            <a:off x="8103725" y="139850"/>
            <a:ext cx="9012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SATISFACTION</a:t>
            </a:r>
            <a:endParaRPr/>
          </a:p>
        </p:txBody>
      </p:sp>
      <p:sp>
        <p:nvSpPr>
          <p:cNvPr id="331" name="Google Shape;331;p44"/>
          <p:cNvSpPr txBox="1"/>
          <p:nvPr>
            <p:ph idx="1" type="body"/>
          </p:nvPr>
        </p:nvSpPr>
        <p:spPr>
          <a:xfrm>
            <a:off x="6083625" y="1017725"/>
            <a:ext cx="2748600" cy="34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 </a:t>
            </a:r>
            <a:endParaRPr/>
          </a:p>
          <a:p>
            <a:pPr indent="-342900" lvl="0" marL="457200" rtl="0" algn="l">
              <a:spcBef>
                <a:spcPts val="1200"/>
              </a:spcBef>
              <a:spcAft>
                <a:spcPts val="0"/>
              </a:spcAft>
              <a:buSzPts val="1800"/>
              <a:buChar char="-"/>
            </a:pPr>
            <a:r>
              <a:rPr lang="en"/>
              <a:t>Students who are more satisfied with school tend to have a higher Average GPA of 3.24 while </a:t>
            </a:r>
            <a:r>
              <a:rPr lang="en"/>
              <a:t>unsatisfied</a:t>
            </a:r>
            <a:r>
              <a:rPr lang="en"/>
              <a:t> students have below 3.14 Average GPA</a:t>
            </a:r>
            <a:endParaRPr/>
          </a:p>
        </p:txBody>
      </p:sp>
      <p:sp>
        <p:nvSpPr>
          <p:cNvPr id="332" name="Google Shape;332;p44"/>
          <p:cNvSpPr txBox="1"/>
          <p:nvPr/>
        </p:nvSpPr>
        <p:spPr>
          <a:xfrm>
            <a:off x="7841150" y="139850"/>
            <a:ext cx="11637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pic>
        <p:nvPicPr>
          <p:cNvPr id="333" name="Google Shape;333;p44"/>
          <p:cNvPicPr preferRelativeResize="0"/>
          <p:nvPr/>
        </p:nvPicPr>
        <p:blipFill>
          <a:blip r:embed="rId3">
            <a:alphaModFix/>
          </a:blip>
          <a:stretch>
            <a:fillRect/>
          </a:stretch>
        </p:blipFill>
        <p:spPr>
          <a:xfrm>
            <a:off x="152400" y="1170125"/>
            <a:ext cx="5778826" cy="34050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a:t>
            </a:r>
            <a:endParaRPr/>
          </a:p>
          <a:p>
            <a:pPr indent="0" lvl="0" marL="0" rtl="0" algn="ctr">
              <a:spcBef>
                <a:spcPts val="0"/>
              </a:spcBef>
              <a:spcAft>
                <a:spcPts val="0"/>
              </a:spcAft>
              <a:buNone/>
            </a:pPr>
            <a:r>
              <a:rPr lang="en"/>
              <a:t>CCA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44" name="Google Shape;344;p46"/>
          <p:cNvSpPr txBox="1"/>
          <p:nvPr>
            <p:ph idx="1" type="body"/>
          </p:nvPr>
        </p:nvSpPr>
        <p:spPr>
          <a:xfrm>
            <a:off x="5601900" y="1152475"/>
            <a:ext cx="323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Don’t Have CCA</a:t>
            </a:r>
            <a:endParaRPr b="1"/>
          </a:p>
          <a:p>
            <a:pPr indent="-342900" lvl="0" marL="457200" rtl="0" algn="l">
              <a:spcBef>
                <a:spcPts val="1200"/>
              </a:spcBef>
              <a:spcAft>
                <a:spcPts val="0"/>
              </a:spcAft>
              <a:buSzPts val="1800"/>
              <a:buChar char="-"/>
            </a:pPr>
            <a:r>
              <a:rPr b="1" lang="en"/>
              <a:t>97(48.3%)</a:t>
            </a:r>
            <a:endParaRPr b="1"/>
          </a:p>
          <a:p>
            <a:pPr indent="0" lvl="0" marL="0" rtl="0" algn="l">
              <a:spcBef>
                <a:spcPts val="1200"/>
              </a:spcBef>
              <a:spcAft>
                <a:spcPts val="0"/>
              </a:spcAft>
              <a:buNone/>
            </a:pPr>
            <a:r>
              <a:rPr b="1" lang="en"/>
              <a:t>Common Amount for with CCA</a:t>
            </a:r>
            <a:endParaRPr b="1"/>
          </a:p>
          <a:p>
            <a:pPr indent="-342900" lvl="0" marL="457200" rtl="0" algn="l">
              <a:spcBef>
                <a:spcPts val="1200"/>
              </a:spcBef>
              <a:spcAft>
                <a:spcPts val="0"/>
              </a:spcAft>
              <a:buSzPts val="1800"/>
              <a:buChar char="-"/>
            </a:pPr>
            <a:r>
              <a:rPr lang="en"/>
              <a:t>1 CCA:</a:t>
            </a:r>
            <a:r>
              <a:rPr b="1" lang="en"/>
              <a:t> 64(31.8%)</a:t>
            </a:r>
            <a:endParaRPr b="1"/>
          </a:p>
        </p:txBody>
      </p:sp>
      <p:pic>
        <p:nvPicPr>
          <p:cNvPr id="345" name="Google Shape;345;p46"/>
          <p:cNvPicPr preferRelativeResize="0"/>
          <p:nvPr/>
        </p:nvPicPr>
        <p:blipFill>
          <a:blip r:embed="rId3">
            <a:alphaModFix/>
          </a:blip>
          <a:stretch>
            <a:fillRect/>
          </a:stretch>
        </p:blipFill>
        <p:spPr>
          <a:xfrm>
            <a:off x="222325" y="1100175"/>
            <a:ext cx="4832350" cy="3631499"/>
          </a:xfrm>
          <a:prstGeom prst="rect">
            <a:avLst/>
          </a:prstGeom>
          <a:noFill/>
          <a:ln>
            <a:noFill/>
          </a:ln>
        </p:spPr>
      </p:pic>
      <p:sp>
        <p:nvSpPr>
          <p:cNvPr id="346" name="Google Shape;346;p46"/>
          <p:cNvSpPr txBox="1"/>
          <p:nvPr/>
        </p:nvSpPr>
        <p:spPr>
          <a:xfrm>
            <a:off x="8010500" y="85475"/>
            <a:ext cx="916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52" name="Google Shape;352;p4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3" name="Google Shape;353;p4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Insights:</a:t>
            </a:r>
            <a:endParaRPr/>
          </a:p>
          <a:p>
            <a:pPr indent="-310832" lvl="0" marL="457200" rtl="0" algn="l">
              <a:spcBef>
                <a:spcPts val="1200"/>
              </a:spcBef>
              <a:spcAft>
                <a:spcPts val="0"/>
              </a:spcAft>
              <a:buSzPct val="100000"/>
              <a:buChar char="-"/>
            </a:pPr>
            <a:r>
              <a:rPr lang="en"/>
              <a:t>Students participating in more than 4 CCAs to have the highest GPA, averaging around 3.5.</a:t>
            </a:r>
            <a:endParaRPr/>
          </a:p>
          <a:p>
            <a:pPr indent="-310832" lvl="0" marL="457200" rtl="0" algn="l">
              <a:spcBef>
                <a:spcPts val="0"/>
              </a:spcBef>
              <a:spcAft>
                <a:spcPts val="0"/>
              </a:spcAft>
              <a:buSzPct val="100000"/>
              <a:buChar char="-"/>
            </a:pPr>
            <a:r>
              <a:rPr lang="en"/>
              <a:t>Students participating in 3 or less CCAs have a slightly lower GPA, around 3.0.</a:t>
            </a:r>
            <a:endParaRPr/>
          </a:p>
          <a:p>
            <a:pPr indent="-310832" lvl="0" marL="457200" rtl="0" algn="l">
              <a:spcBef>
                <a:spcPts val="0"/>
              </a:spcBef>
              <a:spcAft>
                <a:spcPts val="0"/>
              </a:spcAft>
              <a:buSzPct val="100000"/>
              <a:buChar char="-"/>
            </a:pPr>
            <a:r>
              <a:rPr lang="en"/>
              <a:t>Students who do not participate in any CCA have a lower average GPA, approximately 2.8.</a:t>
            </a:r>
            <a:endParaRPr/>
          </a:p>
          <a:p>
            <a:pPr indent="0" lvl="0" marL="0" rtl="0" algn="l">
              <a:spcBef>
                <a:spcPts val="1200"/>
              </a:spcBef>
              <a:spcAft>
                <a:spcPts val="0"/>
              </a:spcAft>
              <a:buNone/>
            </a:pPr>
            <a:r>
              <a:rPr lang="en"/>
              <a:t>Conclusion:</a:t>
            </a:r>
            <a:endParaRPr/>
          </a:p>
          <a:p>
            <a:pPr indent="-310832" lvl="0" marL="457200" rtl="0" algn="l">
              <a:spcBef>
                <a:spcPts val="1200"/>
              </a:spcBef>
              <a:spcAft>
                <a:spcPts val="0"/>
              </a:spcAft>
              <a:buSzPct val="100000"/>
              <a:buChar char="-"/>
            </a:pPr>
            <a:r>
              <a:rPr lang="en"/>
              <a:t>Number of CCAs is does not </a:t>
            </a:r>
            <a:r>
              <a:rPr lang="en"/>
              <a:t>directly</a:t>
            </a:r>
            <a:r>
              <a:rPr lang="en"/>
              <a:t> affect GPA. It is possible for students with more CCAs to have a high GPA</a:t>
            </a:r>
            <a:endParaRPr/>
          </a:p>
          <a:p>
            <a:pPr indent="0" lvl="0" marL="0" rtl="0" algn="l">
              <a:spcBef>
                <a:spcPts val="1200"/>
              </a:spcBef>
              <a:spcAft>
                <a:spcPts val="1200"/>
              </a:spcAft>
              <a:buNone/>
            </a:pPr>
            <a:r>
              <a:t/>
            </a:r>
            <a:endParaRPr/>
          </a:p>
        </p:txBody>
      </p:sp>
      <p:pic>
        <p:nvPicPr>
          <p:cNvPr descr="Inserting image..." id="354" name="Google Shape;354;p47"/>
          <p:cNvPicPr preferRelativeResize="0"/>
          <p:nvPr/>
        </p:nvPicPr>
        <p:blipFill>
          <a:blip r:embed="rId3">
            <a:alphaModFix/>
          </a:blip>
          <a:stretch>
            <a:fillRect/>
          </a:stretch>
        </p:blipFill>
        <p:spPr>
          <a:xfrm>
            <a:off x="311700" y="1195275"/>
            <a:ext cx="4520699" cy="3373600"/>
          </a:xfrm>
          <a:prstGeom prst="rect">
            <a:avLst/>
          </a:prstGeom>
          <a:noFill/>
          <a:ln>
            <a:noFill/>
          </a:ln>
        </p:spPr>
      </p:pic>
      <p:sp>
        <p:nvSpPr>
          <p:cNvPr id="355" name="Google Shape;355;p47"/>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61" name="Google Shape;361;p4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2" name="Google Shape;362;p4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Insights:</a:t>
            </a:r>
            <a:endParaRPr/>
          </a:p>
          <a:p>
            <a:pPr indent="-304165" lvl="0" marL="457200" rtl="0" algn="l">
              <a:spcBef>
                <a:spcPts val="1200"/>
              </a:spcBef>
              <a:spcAft>
                <a:spcPts val="0"/>
              </a:spcAft>
              <a:buSzPct val="100000"/>
              <a:buChar char="-"/>
            </a:pPr>
            <a:r>
              <a:rPr lang="en"/>
              <a:t>Students spending 0 to 10 hours on CCAs have varying GPAs, mostly fluctuating around 2.8 to 3.2.</a:t>
            </a:r>
            <a:endParaRPr/>
          </a:p>
          <a:p>
            <a:pPr indent="-304165" lvl="0" marL="457200" rtl="0" algn="l">
              <a:spcBef>
                <a:spcPts val="0"/>
              </a:spcBef>
              <a:spcAft>
                <a:spcPts val="0"/>
              </a:spcAft>
              <a:buSzPct val="100000"/>
              <a:buChar char="-"/>
            </a:pPr>
            <a:r>
              <a:rPr lang="en"/>
              <a:t>A notable decrease in GPA is observed for students spending around 15 hours on CCAs, with GPAs dropping to approximately 2.6.</a:t>
            </a:r>
            <a:endParaRPr/>
          </a:p>
          <a:p>
            <a:pPr indent="-304165" lvl="0" marL="457200" rtl="0" algn="l">
              <a:spcBef>
                <a:spcPts val="0"/>
              </a:spcBef>
              <a:spcAft>
                <a:spcPts val="0"/>
              </a:spcAft>
              <a:buSzPct val="100000"/>
              <a:buChar char="-"/>
            </a:pPr>
            <a:r>
              <a:rPr lang="en"/>
              <a:t>Students spending around 20 hours on CCAs show a significant increase in GPA, peaking at around 3.8.</a:t>
            </a:r>
            <a:endParaRPr/>
          </a:p>
          <a:p>
            <a:pPr indent="-304165" lvl="0" marL="457200" rtl="0" algn="l">
              <a:spcBef>
                <a:spcPts val="0"/>
              </a:spcBef>
              <a:spcAft>
                <a:spcPts val="0"/>
              </a:spcAft>
              <a:buSzPct val="100000"/>
              <a:buChar char="-"/>
            </a:pPr>
            <a:r>
              <a:rPr lang="en"/>
              <a:t>Beyond 20 hours, there are significant fluctuations in GPA</a:t>
            </a:r>
            <a:endParaRPr/>
          </a:p>
          <a:p>
            <a:pPr indent="0" lvl="0" marL="0" rtl="0" algn="l">
              <a:spcBef>
                <a:spcPts val="1200"/>
              </a:spcBef>
              <a:spcAft>
                <a:spcPts val="0"/>
              </a:spcAft>
              <a:buNone/>
            </a:pPr>
            <a:r>
              <a:rPr lang="en"/>
              <a:t>Conclusion:</a:t>
            </a:r>
            <a:endParaRPr/>
          </a:p>
          <a:p>
            <a:pPr indent="-304165" lvl="0" marL="457200" rtl="0" algn="l">
              <a:spcBef>
                <a:spcPts val="1200"/>
              </a:spcBef>
              <a:spcAft>
                <a:spcPts val="0"/>
              </a:spcAft>
              <a:buSzPct val="100000"/>
              <a:buChar char="-"/>
            </a:pPr>
            <a:r>
              <a:rPr lang="en"/>
              <a:t>Time spent in CCA does not directly affect GPA score. </a:t>
            </a:r>
            <a:endParaRPr/>
          </a:p>
          <a:p>
            <a:pPr indent="0" lvl="0" marL="0" rtl="0" algn="l">
              <a:spcBef>
                <a:spcPts val="1200"/>
              </a:spcBef>
              <a:spcAft>
                <a:spcPts val="1200"/>
              </a:spcAft>
              <a:buNone/>
            </a:pPr>
            <a:r>
              <a:t/>
            </a:r>
            <a:endParaRPr/>
          </a:p>
        </p:txBody>
      </p:sp>
      <p:pic>
        <p:nvPicPr>
          <p:cNvPr id="363" name="Google Shape;363;p48"/>
          <p:cNvPicPr preferRelativeResize="0"/>
          <p:nvPr/>
        </p:nvPicPr>
        <p:blipFill>
          <a:blip r:embed="rId3">
            <a:alphaModFix/>
          </a:blip>
          <a:stretch>
            <a:fillRect/>
          </a:stretch>
        </p:blipFill>
        <p:spPr>
          <a:xfrm>
            <a:off x="311700" y="1152475"/>
            <a:ext cx="4520699" cy="2890906"/>
          </a:xfrm>
          <a:prstGeom prst="rect">
            <a:avLst/>
          </a:prstGeom>
          <a:noFill/>
          <a:ln>
            <a:noFill/>
          </a:ln>
        </p:spPr>
      </p:pic>
      <p:sp>
        <p:nvSpPr>
          <p:cNvPr id="364" name="Google Shape;364;p48"/>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70" name="Google Shape;370;p4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1" name="Google Shape;371;p4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317500" lvl="0" marL="457200" rtl="0" algn="l">
              <a:spcBef>
                <a:spcPts val="1200"/>
              </a:spcBef>
              <a:spcAft>
                <a:spcPts val="0"/>
              </a:spcAft>
              <a:buSzPts val="1400"/>
              <a:buChar char="-"/>
            </a:pPr>
            <a:r>
              <a:rPr lang="en"/>
              <a:t>A significant majority of students (59.6%) are members of their CCAs without holding any specific leadership roles.</a:t>
            </a:r>
            <a:endParaRPr/>
          </a:p>
          <a:p>
            <a:pPr indent="-317500" lvl="0" marL="457200" rtl="0" algn="l">
              <a:spcBef>
                <a:spcPts val="0"/>
              </a:spcBef>
              <a:spcAft>
                <a:spcPts val="0"/>
              </a:spcAft>
              <a:buSzPts val="1400"/>
              <a:buChar char="-"/>
            </a:pPr>
            <a:r>
              <a:rPr lang="en"/>
              <a:t>23.1% of students hold roles in the Executive Committee (EXCO),</a:t>
            </a:r>
            <a:endParaRPr/>
          </a:p>
          <a:p>
            <a:pPr indent="-317500" lvl="0" marL="457200" rtl="0" algn="l">
              <a:spcBef>
                <a:spcPts val="0"/>
              </a:spcBef>
              <a:spcAft>
                <a:spcPts val="0"/>
              </a:spcAft>
              <a:buSzPts val="1400"/>
              <a:buChar char="-"/>
            </a:pPr>
            <a:r>
              <a:rPr lang="en"/>
              <a:t>10.6% of students are leaders or presidents of their CCAs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72" name="Google Shape;372;p49"/>
          <p:cNvPicPr preferRelativeResize="0"/>
          <p:nvPr/>
        </p:nvPicPr>
        <p:blipFill>
          <a:blip r:embed="rId3">
            <a:alphaModFix/>
          </a:blip>
          <a:stretch>
            <a:fillRect/>
          </a:stretch>
        </p:blipFill>
        <p:spPr>
          <a:xfrm>
            <a:off x="311700" y="1152475"/>
            <a:ext cx="3999900" cy="3737900"/>
          </a:xfrm>
          <a:prstGeom prst="rect">
            <a:avLst/>
          </a:prstGeom>
          <a:noFill/>
          <a:ln>
            <a:noFill/>
          </a:ln>
        </p:spPr>
      </p:pic>
      <p:sp>
        <p:nvSpPr>
          <p:cNvPr id="373" name="Google Shape;373;p49"/>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79" name="Google Shape;379;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0" name="Google Shape;380;p5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Insights:</a:t>
            </a:r>
            <a:endParaRPr/>
          </a:p>
          <a:p>
            <a:pPr indent="-317500" lvl="0" marL="457200" rtl="0" algn="l">
              <a:spcBef>
                <a:spcPts val="1200"/>
              </a:spcBef>
              <a:spcAft>
                <a:spcPts val="0"/>
              </a:spcAft>
              <a:buSzPts val="1400"/>
              <a:buChar char="-"/>
            </a:pPr>
            <a:r>
              <a:rPr lang="en"/>
              <a:t>20% of Students with a GPA Of Higher than 3.0 Take more than 4 CCAs</a:t>
            </a:r>
            <a:endParaRPr/>
          </a:p>
          <a:p>
            <a:pPr indent="-317500" lvl="0" marL="457200" rtl="0" algn="l">
              <a:spcBef>
                <a:spcPts val="0"/>
              </a:spcBef>
              <a:spcAft>
                <a:spcPts val="0"/>
              </a:spcAft>
              <a:buSzPts val="1400"/>
              <a:buChar char="-"/>
            </a:pPr>
            <a:r>
              <a:rPr lang="en"/>
              <a:t>17.4 % of Students with a GPA of higher than 3.0 Take 2 CCAs</a:t>
            </a:r>
            <a:endParaRPr/>
          </a:p>
          <a:p>
            <a:pPr indent="-317500" lvl="0" marL="457200" rtl="0" algn="l">
              <a:spcBef>
                <a:spcPts val="0"/>
              </a:spcBef>
              <a:spcAft>
                <a:spcPts val="0"/>
              </a:spcAft>
              <a:buSzPts val="1400"/>
              <a:buChar char="-"/>
            </a:pPr>
            <a:r>
              <a:rPr lang="en"/>
              <a:t>16.7% of Students with a GPA of higher than 3.0 Take 1 CCA</a:t>
            </a:r>
            <a:endParaRPr/>
          </a:p>
          <a:p>
            <a:pPr indent="-317500" lvl="0" marL="457200" rtl="0" algn="l">
              <a:spcBef>
                <a:spcPts val="0"/>
              </a:spcBef>
              <a:spcAft>
                <a:spcPts val="0"/>
              </a:spcAft>
              <a:buSzPts val="1400"/>
              <a:buChar char="-"/>
            </a:pPr>
            <a:r>
              <a:rPr lang="en"/>
              <a:t>16% of Students with a GPA of higher than 3.0 Take 3 CCAs</a:t>
            </a:r>
            <a:endParaRPr/>
          </a:p>
          <a:p>
            <a:pPr indent="-317500" lvl="0" marL="457200" rtl="0" algn="l">
              <a:spcBef>
                <a:spcPts val="0"/>
              </a:spcBef>
              <a:spcAft>
                <a:spcPts val="0"/>
              </a:spcAft>
              <a:buSzPts val="1400"/>
              <a:buChar char="-"/>
            </a:pPr>
            <a:r>
              <a:rPr lang="en"/>
              <a:t>15.8% of Students with a GPA of higher than 3.0 Have 0 CCAs</a:t>
            </a:r>
            <a:endParaRPr/>
          </a:p>
          <a:p>
            <a:pPr indent="-317500" lvl="0" marL="457200" rtl="0" algn="l">
              <a:spcBef>
                <a:spcPts val="0"/>
              </a:spcBef>
              <a:spcAft>
                <a:spcPts val="0"/>
              </a:spcAft>
              <a:buSzPts val="1400"/>
              <a:buChar char="-"/>
            </a:pPr>
            <a:r>
              <a:rPr lang="en"/>
              <a:t>14.1% of Students with a GPA of higher than 3.0 Have 4 CCAs</a:t>
            </a:r>
            <a:endParaRPr/>
          </a:p>
          <a:p>
            <a:pPr indent="0" lvl="0" marL="0" rtl="0" algn="l">
              <a:spcBef>
                <a:spcPts val="1200"/>
              </a:spcBef>
              <a:spcAft>
                <a:spcPts val="1200"/>
              </a:spcAft>
              <a:buNone/>
            </a:pPr>
            <a:r>
              <a:t/>
            </a:r>
            <a:endParaRPr/>
          </a:p>
        </p:txBody>
      </p:sp>
      <p:pic>
        <p:nvPicPr>
          <p:cNvPr id="381" name="Google Shape;381;p50"/>
          <p:cNvPicPr preferRelativeResize="0"/>
          <p:nvPr/>
        </p:nvPicPr>
        <p:blipFill>
          <a:blip r:embed="rId3">
            <a:alphaModFix/>
          </a:blip>
          <a:stretch>
            <a:fillRect/>
          </a:stretch>
        </p:blipFill>
        <p:spPr>
          <a:xfrm>
            <a:off x="115575" y="1152475"/>
            <a:ext cx="4392151" cy="3696249"/>
          </a:xfrm>
          <a:prstGeom prst="rect">
            <a:avLst/>
          </a:prstGeom>
          <a:noFill/>
          <a:ln>
            <a:noFill/>
          </a:ln>
        </p:spPr>
      </p:pic>
      <p:sp>
        <p:nvSpPr>
          <p:cNvPr id="382" name="Google Shape;382;p50"/>
          <p:cNvSpPr txBox="1"/>
          <p:nvPr/>
        </p:nvSpPr>
        <p:spPr>
          <a:xfrm>
            <a:off x="7886700" y="342900"/>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CCA</a:t>
            </a:r>
            <a:endParaRPr/>
          </a:p>
        </p:txBody>
      </p:sp>
      <p:sp>
        <p:nvSpPr>
          <p:cNvPr id="388" name="Google Shape;388;p5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9" name="Google Shape;389;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317500" lvl="0" marL="457200" rtl="0" algn="l">
              <a:spcBef>
                <a:spcPts val="1200"/>
              </a:spcBef>
              <a:spcAft>
                <a:spcPts val="0"/>
              </a:spcAft>
              <a:buSzPts val="1400"/>
              <a:buChar char="-"/>
            </a:pPr>
            <a:r>
              <a:rPr lang="en"/>
              <a:t>Students</a:t>
            </a:r>
            <a:r>
              <a:rPr lang="en"/>
              <a:t> who participates in CCAs have higher Average GPAs than those who does not participate in CCAs</a:t>
            </a:r>
            <a:endParaRPr/>
          </a:p>
          <a:p>
            <a:pPr indent="0" lvl="0" marL="0" rtl="0" algn="l">
              <a:spcBef>
                <a:spcPts val="1200"/>
              </a:spcBef>
              <a:spcAft>
                <a:spcPts val="1200"/>
              </a:spcAft>
              <a:buNone/>
            </a:pPr>
            <a:r>
              <a:t/>
            </a:r>
            <a:endParaRPr/>
          </a:p>
        </p:txBody>
      </p:sp>
      <p:sp>
        <p:nvSpPr>
          <p:cNvPr id="390" name="Google Shape;390;p51"/>
          <p:cNvSpPr txBox="1"/>
          <p:nvPr/>
        </p:nvSpPr>
        <p:spPr>
          <a:xfrm>
            <a:off x="7886700" y="342900"/>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pic>
        <p:nvPicPr>
          <p:cNvPr id="391" name="Google Shape;391;p51"/>
          <p:cNvPicPr preferRelativeResize="0"/>
          <p:nvPr/>
        </p:nvPicPr>
        <p:blipFill>
          <a:blip r:embed="rId3">
            <a:alphaModFix/>
          </a:blip>
          <a:stretch>
            <a:fillRect/>
          </a:stretch>
        </p:blipFill>
        <p:spPr>
          <a:xfrm>
            <a:off x="311700" y="1180700"/>
            <a:ext cx="4378751" cy="265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Journey</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80" name="Google Shape;80;p16"/>
          <p:cNvGrpSpPr/>
          <p:nvPr/>
        </p:nvGrpSpPr>
        <p:grpSpPr>
          <a:xfrm>
            <a:off x="564622" y="1645263"/>
            <a:ext cx="2052927" cy="1942738"/>
            <a:chOff x="3154222" y="1645263"/>
            <a:chExt cx="2052927" cy="1942738"/>
          </a:xfrm>
        </p:grpSpPr>
        <p:sp>
          <p:nvSpPr>
            <p:cNvPr id="81" name="Google Shape;81;p16"/>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3154222" y="3216600"/>
              <a:ext cx="909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Week 1-3</a:t>
              </a:r>
              <a:endParaRPr b="1" sz="1200">
                <a:solidFill>
                  <a:schemeClr val="dk1"/>
                </a:solidFill>
                <a:latin typeface="Roboto"/>
                <a:ea typeface="Roboto"/>
                <a:cs typeface="Roboto"/>
                <a:sym typeface="Roboto"/>
              </a:endParaRPr>
            </a:p>
          </p:txBody>
        </p:sp>
        <p:sp>
          <p:nvSpPr>
            <p:cNvPr id="83" name="Google Shape;83;p16"/>
            <p:cNvSpPr txBox="1"/>
            <p:nvPr/>
          </p:nvSpPr>
          <p:spPr>
            <a:xfrm>
              <a:off x="3386749" y="1645263"/>
              <a:ext cx="1820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Week 1-3 </a:t>
              </a:r>
              <a:endParaRPr b="1" sz="800">
                <a:solidFill>
                  <a:schemeClr val="dk1"/>
                </a:solidFill>
                <a:latin typeface="Roboto"/>
                <a:ea typeface="Roboto"/>
                <a:cs typeface="Roboto"/>
                <a:sym typeface="Roboto"/>
              </a:endParaRPr>
            </a:p>
            <a:p>
              <a:pPr indent="-279400" lvl="0" marL="457200" rtl="0" algn="l">
                <a:spcBef>
                  <a:spcPts val="1600"/>
                </a:spcBef>
                <a:spcAft>
                  <a:spcPts val="0"/>
                </a:spcAft>
                <a:buClr>
                  <a:schemeClr val="dk1"/>
                </a:buClr>
                <a:buSzPts val="800"/>
                <a:buFont typeface="Roboto"/>
                <a:buChar char="-"/>
              </a:pPr>
              <a:r>
                <a:rPr b="1" lang="en" sz="800">
                  <a:solidFill>
                    <a:schemeClr val="dk1"/>
                  </a:solidFill>
                  <a:latin typeface="Roboto"/>
                  <a:ea typeface="Roboto"/>
                  <a:cs typeface="Roboto"/>
                  <a:sym typeface="Roboto"/>
                </a:rPr>
                <a:t>Clarify Survey Questions</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Release Survey To Students</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Gather 250 Responses</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Tools Used: Google Forms</a:t>
              </a:r>
              <a:endParaRPr b="1" sz="800">
                <a:solidFill>
                  <a:schemeClr val="dk1"/>
                </a:solidFill>
                <a:latin typeface="Roboto"/>
                <a:ea typeface="Roboto"/>
                <a:cs typeface="Roboto"/>
                <a:sym typeface="Roboto"/>
              </a:endParaRPr>
            </a:p>
          </p:txBody>
        </p:sp>
        <p:grpSp>
          <p:nvGrpSpPr>
            <p:cNvPr id="84" name="Google Shape;84;p16"/>
            <p:cNvGrpSpPr/>
            <p:nvPr/>
          </p:nvGrpSpPr>
          <p:grpSpPr>
            <a:xfrm>
              <a:off x="3435870" y="2800065"/>
              <a:ext cx="92400" cy="411825"/>
              <a:chOff x="845575" y="2563700"/>
              <a:chExt cx="92400" cy="411825"/>
            </a:xfrm>
          </p:grpSpPr>
          <p:sp>
            <p:nvSpPr>
              <p:cNvPr id="85" name="Google Shape;85;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87" name="Google Shape;87;p16"/>
          <p:cNvGrpSpPr/>
          <p:nvPr/>
        </p:nvGrpSpPr>
        <p:grpSpPr>
          <a:xfrm>
            <a:off x="1828201" y="2702600"/>
            <a:ext cx="1928200" cy="1744202"/>
            <a:chOff x="1828201" y="2702600"/>
            <a:chExt cx="1928200" cy="1744202"/>
          </a:xfrm>
        </p:grpSpPr>
        <p:sp>
          <p:nvSpPr>
            <p:cNvPr id="88" name="Google Shape;88;p16"/>
            <p:cNvSpPr/>
            <p:nvPr/>
          </p:nvSpPr>
          <p:spPr>
            <a:xfrm>
              <a:off x="2191011" y="3079475"/>
              <a:ext cx="12948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1828201" y="2702600"/>
              <a:ext cx="87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Week 4-5</a:t>
              </a:r>
              <a:endParaRPr b="1" sz="1200">
                <a:solidFill>
                  <a:schemeClr val="dk1"/>
                </a:solidFill>
                <a:latin typeface="Roboto"/>
                <a:ea typeface="Roboto"/>
                <a:cs typeface="Roboto"/>
                <a:sym typeface="Roboto"/>
              </a:endParaRPr>
            </a:p>
          </p:txBody>
        </p:sp>
        <p:sp>
          <p:nvSpPr>
            <p:cNvPr id="90" name="Google Shape;90;p16"/>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Week 4-5</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Begin Data Cleansing</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Tools Used: KNIME, Excel</a:t>
              </a:r>
              <a:endParaRPr b="1" sz="800">
                <a:solidFill>
                  <a:schemeClr val="dk1"/>
                </a:solidFill>
                <a:latin typeface="Roboto"/>
                <a:ea typeface="Roboto"/>
                <a:cs typeface="Roboto"/>
                <a:sym typeface="Roboto"/>
              </a:endParaRPr>
            </a:p>
          </p:txBody>
        </p:sp>
        <p:grpSp>
          <p:nvGrpSpPr>
            <p:cNvPr id="91" name="Google Shape;91;p16"/>
            <p:cNvGrpSpPr/>
            <p:nvPr/>
          </p:nvGrpSpPr>
          <p:grpSpPr>
            <a:xfrm rot="10800000">
              <a:off x="2149293" y="3079467"/>
              <a:ext cx="92400" cy="411825"/>
              <a:chOff x="2072481" y="2563700"/>
              <a:chExt cx="92400" cy="411825"/>
            </a:xfrm>
          </p:grpSpPr>
          <p:cxnSp>
            <p:nvCxnSpPr>
              <p:cNvPr id="92" name="Google Shape;92;p16"/>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3" name="Google Shape;93;p16"/>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 name="Google Shape;94;p16"/>
          <p:cNvGrpSpPr/>
          <p:nvPr/>
        </p:nvGrpSpPr>
        <p:grpSpPr>
          <a:xfrm>
            <a:off x="3154222" y="1852850"/>
            <a:ext cx="2595928" cy="1735150"/>
            <a:chOff x="3154222" y="1852850"/>
            <a:chExt cx="2595928" cy="1735150"/>
          </a:xfrm>
        </p:grpSpPr>
        <p:sp>
          <p:nvSpPr>
            <p:cNvPr id="95" name="Google Shape;95;p16"/>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3154222" y="3216600"/>
              <a:ext cx="945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Week 6-7</a:t>
              </a:r>
              <a:endParaRPr b="1" sz="1200">
                <a:solidFill>
                  <a:schemeClr val="dk1"/>
                </a:solidFill>
                <a:latin typeface="Roboto"/>
                <a:ea typeface="Roboto"/>
                <a:cs typeface="Roboto"/>
                <a:sym typeface="Roboto"/>
              </a:endParaRPr>
            </a:p>
          </p:txBody>
        </p:sp>
        <p:sp>
          <p:nvSpPr>
            <p:cNvPr id="97" name="Google Shape;97;p16"/>
            <p:cNvSpPr txBox="1"/>
            <p:nvPr/>
          </p:nvSpPr>
          <p:spPr>
            <a:xfrm>
              <a:off x="3386750" y="1852850"/>
              <a:ext cx="2363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Week </a:t>
              </a:r>
              <a:r>
                <a:rPr lang="en" sz="800">
                  <a:solidFill>
                    <a:schemeClr val="dk1"/>
                  </a:solidFill>
                  <a:latin typeface="Roboto"/>
                  <a:ea typeface="Roboto"/>
                  <a:cs typeface="Roboto"/>
                  <a:sym typeface="Roboto"/>
                </a:rPr>
                <a:t>6-7 </a:t>
              </a:r>
              <a:endParaRPr sz="800">
                <a:solidFill>
                  <a:schemeClr val="dk1"/>
                </a:solidFill>
                <a:latin typeface="Roboto"/>
                <a:ea typeface="Roboto"/>
                <a:cs typeface="Roboto"/>
                <a:sym typeface="Roboto"/>
              </a:endParaRPr>
            </a:p>
            <a:p>
              <a:pPr indent="-279400" lvl="0" marL="457200" rtl="0" algn="l">
                <a:spcBef>
                  <a:spcPts val="1600"/>
                </a:spcBef>
                <a:spcAft>
                  <a:spcPts val="0"/>
                </a:spcAft>
                <a:buClr>
                  <a:schemeClr val="dk1"/>
                </a:buClr>
                <a:buSzPts val="800"/>
                <a:buFont typeface="Roboto"/>
                <a:buChar char="-"/>
              </a:pPr>
              <a:r>
                <a:rPr lang="en" sz="800">
                  <a:solidFill>
                    <a:schemeClr val="dk1"/>
                  </a:solidFill>
                  <a:latin typeface="Roboto"/>
                  <a:ea typeface="Roboto"/>
                  <a:cs typeface="Roboto"/>
                  <a:sym typeface="Roboto"/>
                </a:rPr>
                <a:t>Begin Data Visualisation</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Based On Gaming , Part-Time , School Satisfaction , CCA</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Tools Used: Tableau</a:t>
              </a:r>
              <a:endParaRPr sz="800">
                <a:solidFill>
                  <a:schemeClr val="dk1"/>
                </a:solidFill>
                <a:latin typeface="Roboto"/>
                <a:ea typeface="Roboto"/>
                <a:cs typeface="Roboto"/>
                <a:sym typeface="Roboto"/>
              </a:endParaRPr>
            </a:p>
          </p:txBody>
        </p:sp>
        <p:grpSp>
          <p:nvGrpSpPr>
            <p:cNvPr id="98" name="Google Shape;98;p16"/>
            <p:cNvGrpSpPr/>
            <p:nvPr/>
          </p:nvGrpSpPr>
          <p:grpSpPr>
            <a:xfrm>
              <a:off x="3435870" y="2800065"/>
              <a:ext cx="92400" cy="411825"/>
              <a:chOff x="845575" y="2563700"/>
              <a:chExt cx="92400" cy="411825"/>
            </a:xfrm>
          </p:grpSpPr>
          <p:sp>
            <p:nvSpPr>
              <p:cNvPr id="99" name="Google Shape;99;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01" name="Google Shape;101;p16"/>
          <p:cNvGrpSpPr/>
          <p:nvPr/>
        </p:nvGrpSpPr>
        <p:grpSpPr>
          <a:xfrm>
            <a:off x="4413172" y="2702600"/>
            <a:ext cx="1935025" cy="1744202"/>
            <a:chOff x="4413172" y="2702600"/>
            <a:chExt cx="1935025" cy="1744202"/>
          </a:xfrm>
        </p:grpSpPr>
        <p:sp>
          <p:nvSpPr>
            <p:cNvPr id="102" name="Google Shape;102;p16"/>
            <p:cNvSpPr/>
            <p:nvPr/>
          </p:nvSpPr>
          <p:spPr>
            <a:xfrm>
              <a:off x="4780421" y="3079475"/>
              <a:ext cx="12948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6"/>
            <p:cNvGrpSpPr/>
            <p:nvPr/>
          </p:nvGrpSpPr>
          <p:grpSpPr>
            <a:xfrm rot="10800000">
              <a:off x="4737413" y="3079467"/>
              <a:ext cx="92400" cy="411825"/>
              <a:chOff x="2070100" y="2563700"/>
              <a:chExt cx="92400" cy="411825"/>
            </a:xfrm>
          </p:grpSpPr>
          <p:cxnSp>
            <p:nvCxnSpPr>
              <p:cNvPr id="104" name="Google Shape;104;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 name="Google Shape;105;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6"/>
            <p:cNvSpPr txBox="1"/>
            <p:nvPr/>
          </p:nvSpPr>
          <p:spPr>
            <a:xfrm>
              <a:off x="4413172" y="2702600"/>
              <a:ext cx="913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Mid-Sem</a:t>
              </a:r>
              <a:endParaRPr b="1" sz="1200">
                <a:solidFill>
                  <a:schemeClr val="dk1"/>
                </a:solidFill>
                <a:latin typeface="Roboto"/>
                <a:ea typeface="Roboto"/>
                <a:cs typeface="Roboto"/>
                <a:sym typeface="Roboto"/>
              </a:endParaRPr>
            </a:p>
          </p:txBody>
        </p:sp>
        <p:sp>
          <p:nvSpPr>
            <p:cNvPr id="107" name="Google Shape;107;p16"/>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Mid-Sem Break</a:t>
              </a:r>
              <a:endParaRPr b="1" sz="800">
                <a:solidFill>
                  <a:schemeClr val="dk1"/>
                </a:solidFill>
                <a:latin typeface="Roboto"/>
                <a:ea typeface="Roboto"/>
                <a:cs typeface="Roboto"/>
                <a:sym typeface="Roboto"/>
              </a:endParaRPr>
            </a:p>
            <a:p>
              <a:pPr indent="-279400" lvl="0" marL="457200" rtl="0" algn="l">
                <a:spcBef>
                  <a:spcPts val="1600"/>
                </a:spcBef>
                <a:spcAft>
                  <a:spcPts val="0"/>
                </a:spcAft>
                <a:buClr>
                  <a:schemeClr val="dk1"/>
                </a:buClr>
                <a:buSzPts val="800"/>
                <a:buFont typeface="Roboto"/>
                <a:buChar char="-"/>
              </a:pPr>
              <a:r>
                <a:rPr b="1" lang="en" sz="800">
                  <a:solidFill>
                    <a:schemeClr val="dk1"/>
                  </a:solidFill>
                  <a:latin typeface="Roboto"/>
                  <a:ea typeface="Roboto"/>
                  <a:cs typeface="Roboto"/>
                  <a:sym typeface="Roboto"/>
                </a:rPr>
                <a:t>Restart On Data Cleansing &amp; Visualisation</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Tools Used: Python , Excel</a:t>
              </a:r>
              <a:endParaRPr b="1" sz="800">
                <a:solidFill>
                  <a:schemeClr val="dk1"/>
                </a:solidFill>
                <a:latin typeface="Roboto"/>
                <a:ea typeface="Roboto"/>
                <a:cs typeface="Roboto"/>
                <a:sym typeface="Roboto"/>
              </a:endParaRPr>
            </a:p>
          </p:txBody>
        </p:sp>
      </p:grpSp>
      <p:grpSp>
        <p:nvGrpSpPr>
          <p:cNvPr id="108" name="Google Shape;108;p16"/>
          <p:cNvGrpSpPr/>
          <p:nvPr/>
        </p:nvGrpSpPr>
        <p:grpSpPr>
          <a:xfrm>
            <a:off x="5707748" y="1852850"/>
            <a:ext cx="2497975" cy="1735150"/>
            <a:chOff x="5707748" y="1852850"/>
            <a:chExt cx="2497975" cy="1735150"/>
          </a:xfrm>
        </p:grpSpPr>
        <p:sp>
          <p:nvSpPr>
            <p:cNvPr id="109" name="Google Shape;109;p16"/>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6"/>
            <p:cNvGrpSpPr/>
            <p:nvPr/>
          </p:nvGrpSpPr>
          <p:grpSpPr>
            <a:xfrm>
              <a:off x="6031394" y="2800065"/>
              <a:ext cx="92400" cy="411825"/>
              <a:chOff x="845575" y="2563700"/>
              <a:chExt cx="92400" cy="411825"/>
            </a:xfrm>
          </p:grpSpPr>
          <p:cxnSp>
            <p:nvCxnSpPr>
              <p:cNvPr id="111" name="Google Shape;111;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2" name="Google Shape;112;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6"/>
            <p:cNvSpPr txBox="1"/>
            <p:nvPr/>
          </p:nvSpPr>
          <p:spPr>
            <a:xfrm>
              <a:off x="5707748" y="3216600"/>
              <a:ext cx="931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Week 8-9</a:t>
              </a:r>
              <a:endParaRPr b="1" sz="1200">
                <a:solidFill>
                  <a:schemeClr val="dk1"/>
                </a:solidFill>
                <a:latin typeface="Roboto"/>
                <a:ea typeface="Roboto"/>
                <a:cs typeface="Roboto"/>
                <a:sym typeface="Roboto"/>
              </a:endParaRPr>
            </a:p>
          </p:txBody>
        </p:sp>
        <p:sp>
          <p:nvSpPr>
            <p:cNvPr id="114" name="Google Shape;114;p16"/>
            <p:cNvSpPr txBox="1"/>
            <p:nvPr/>
          </p:nvSpPr>
          <p:spPr>
            <a:xfrm>
              <a:off x="5978523" y="1852850"/>
              <a:ext cx="22272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Week 8-9</a:t>
              </a:r>
              <a:endParaRPr b="1" sz="800">
                <a:solidFill>
                  <a:schemeClr val="dk1"/>
                </a:solidFill>
                <a:latin typeface="Roboto"/>
                <a:ea typeface="Roboto"/>
                <a:cs typeface="Roboto"/>
                <a:sym typeface="Roboto"/>
              </a:endParaRPr>
            </a:p>
            <a:p>
              <a:pPr indent="-279400" lvl="0" marL="457200" rtl="0" algn="l">
                <a:spcBef>
                  <a:spcPts val="1600"/>
                </a:spcBef>
                <a:spcAft>
                  <a:spcPts val="0"/>
                </a:spcAft>
                <a:buClr>
                  <a:schemeClr val="dk1"/>
                </a:buClr>
                <a:buSzPts val="800"/>
                <a:buFont typeface="Roboto"/>
                <a:buChar char="-"/>
              </a:pPr>
              <a:r>
                <a:rPr b="1" lang="en" sz="800">
                  <a:solidFill>
                    <a:schemeClr val="dk1"/>
                  </a:solidFill>
                  <a:latin typeface="Roboto"/>
                  <a:ea typeface="Roboto"/>
                  <a:cs typeface="Roboto"/>
                  <a:sym typeface="Roboto"/>
                </a:rPr>
                <a:t>Begin Clustering</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Used Numeric Columns For Clustering</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Tools Used: Python</a:t>
              </a:r>
              <a:endParaRPr b="1" sz="800">
                <a:solidFill>
                  <a:schemeClr val="dk1"/>
                </a:solidFill>
                <a:latin typeface="Roboto"/>
                <a:ea typeface="Roboto"/>
                <a:cs typeface="Roboto"/>
                <a:sym typeface="Roboto"/>
              </a:endParaRPr>
            </a:p>
            <a:p>
              <a:pPr indent="-279400" lvl="0" marL="457200" rtl="0" algn="l">
                <a:spcBef>
                  <a:spcPts val="0"/>
                </a:spcBef>
                <a:spcAft>
                  <a:spcPts val="0"/>
                </a:spcAft>
                <a:buSzPts val="800"/>
                <a:buFont typeface="Roboto"/>
                <a:buChar char="-"/>
              </a:pPr>
              <a:r>
                <a:t/>
              </a:r>
              <a:endParaRPr b="1" sz="800">
                <a:latin typeface="Roboto"/>
                <a:ea typeface="Roboto"/>
                <a:cs typeface="Roboto"/>
                <a:sym typeface="Roboto"/>
              </a:endParaRPr>
            </a:p>
          </p:txBody>
        </p:sp>
      </p:grpSp>
      <p:grpSp>
        <p:nvGrpSpPr>
          <p:cNvPr id="115" name="Google Shape;115;p16"/>
          <p:cNvGrpSpPr/>
          <p:nvPr/>
        </p:nvGrpSpPr>
        <p:grpSpPr>
          <a:xfrm>
            <a:off x="7004002" y="2702600"/>
            <a:ext cx="2142435" cy="1744202"/>
            <a:chOff x="7004002" y="2702600"/>
            <a:chExt cx="2142435" cy="1744202"/>
          </a:xfrm>
        </p:grpSpPr>
        <p:sp>
          <p:nvSpPr>
            <p:cNvPr id="116" name="Google Shape;116;p16"/>
            <p:cNvSpPr/>
            <p:nvPr/>
          </p:nvSpPr>
          <p:spPr>
            <a:xfrm>
              <a:off x="7369837" y="3079475"/>
              <a:ext cx="1776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6"/>
            <p:cNvGrpSpPr/>
            <p:nvPr/>
          </p:nvGrpSpPr>
          <p:grpSpPr>
            <a:xfrm rot="10800000">
              <a:off x="7328221" y="3079467"/>
              <a:ext cx="92400" cy="411825"/>
              <a:chOff x="2070100" y="2563700"/>
              <a:chExt cx="92400" cy="411825"/>
            </a:xfrm>
          </p:grpSpPr>
          <p:cxnSp>
            <p:nvCxnSpPr>
              <p:cNvPr id="118" name="Google Shape;118;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9" name="Google Shape;119;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6"/>
            <p:cNvSpPr txBox="1"/>
            <p:nvPr/>
          </p:nvSpPr>
          <p:spPr>
            <a:xfrm>
              <a:off x="7004002" y="2702600"/>
              <a:ext cx="1032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dk1"/>
                  </a:solidFill>
                  <a:latin typeface="Roboto"/>
                  <a:ea typeface="Roboto"/>
                  <a:cs typeface="Roboto"/>
                  <a:sym typeface="Roboto"/>
                </a:rPr>
                <a:t>Week 10-12</a:t>
              </a:r>
              <a:endParaRPr b="1" sz="1200">
                <a:solidFill>
                  <a:schemeClr val="dk1"/>
                </a:solidFill>
                <a:latin typeface="Roboto"/>
                <a:ea typeface="Roboto"/>
                <a:cs typeface="Roboto"/>
                <a:sym typeface="Roboto"/>
              </a:endParaRPr>
            </a:p>
          </p:txBody>
        </p:sp>
        <p:sp>
          <p:nvSpPr>
            <p:cNvPr id="121" name="Google Shape;121;p16"/>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a:ea typeface="Roboto"/>
                  <a:cs typeface="Roboto"/>
                  <a:sym typeface="Roboto"/>
                </a:rPr>
                <a:t>Week 10-12</a:t>
              </a:r>
              <a:endParaRPr b="1" sz="800">
                <a:solidFill>
                  <a:schemeClr val="dk1"/>
                </a:solidFill>
                <a:latin typeface="Roboto"/>
                <a:ea typeface="Roboto"/>
                <a:cs typeface="Roboto"/>
                <a:sym typeface="Roboto"/>
              </a:endParaRPr>
            </a:p>
            <a:p>
              <a:pPr indent="-279400" lvl="0" marL="457200" rtl="0" algn="l">
                <a:spcBef>
                  <a:spcPts val="1600"/>
                </a:spcBef>
                <a:spcAft>
                  <a:spcPts val="0"/>
                </a:spcAft>
                <a:buClr>
                  <a:schemeClr val="dk1"/>
                </a:buClr>
                <a:buSzPts val="800"/>
                <a:buFont typeface="Roboto"/>
                <a:buChar char="-"/>
              </a:pPr>
              <a:r>
                <a:rPr b="1" lang="en" sz="800">
                  <a:solidFill>
                    <a:schemeClr val="dk1"/>
                  </a:solidFill>
                  <a:latin typeface="Roboto"/>
                  <a:ea typeface="Roboto"/>
                  <a:cs typeface="Roboto"/>
                  <a:sym typeface="Roboto"/>
                </a:rPr>
                <a:t>Begin Text Analysis, Text Clustering &amp; Predictive Model</a:t>
              </a:r>
              <a:endParaRPr b="1"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Char char="-"/>
              </a:pPr>
              <a:r>
                <a:rPr b="1" lang="en" sz="800">
                  <a:solidFill>
                    <a:schemeClr val="dk1"/>
                  </a:solidFill>
                  <a:latin typeface="Roboto"/>
                  <a:ea typeface="Roboto"/>
                  <a:cs typeface="Roboto"/>
                  <a:sym typeface="Roboto"/>
                </a:rPr>
                <a:t>Tools Used: Python</a:t>
              </a:r>
              <a:endParaRPr b="1" sz="800">
                <a:solidFill>
                  <a:schemeClr val="dk1"/>
                </a:solidFill>
                <a:latin typeface="Roboto"/>
                <a:ea typeface="Roboto"/>
                <a:cs typeface="Roboto"/>
                <a:sym typeface="Robo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a:t>
            </a:r>
            <a:endParaRPr/>
          </a:p>
          <a:p>
            <a:pPr indent="0" lvl="0" marL="0" rtl="0" algn="ctr">
              <a:spcBef>
                <a:spcPts val="0"/>
              </a:spcBef>
              <a:spcAft>
                <a:spcPts val="0"/>
              </a:spcAft>
              <a:buNone/>
            </a:pPr>
            <a:r>
              <a:rPr lang="en"/>
              <a:t>PART-TIME JOB</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PART-TIME</a:t>
            </a:r>
            <a:endParaRPr/>
          </a:p>
        </p:txBody>
      </p:sp>
      <p:sp>
        <p:nvSpPr>
          <p:cNvPr id="402" name="Google Shape;402;p53"/>
          <p:cNvSpPr txBox="1"/>
          <p:nvPr>
            <p:ph idx="1" type="body"/>
          </p:nvPr>
        </p:nvSpPr>
        <p:spPr>
          <a:xfrm>
            <a:off x="5516450" y="1188750"/>
            <a:ext cx="3253500" cy="351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Have Part-Time Job</a:t>
            </a:r>
            <a:endParaRPr b="1"/>
          </a:p>
          <a:p>
            <a:pPr indent="-342900" lvl="0" marL="457200" rtl="0" algn="l">
              <a:spcBef>
                <a:spcPts val="1200"/>
              </a:spcBef>
              <a:spcAft>
                <a:spcPts val="0"/>
              </a:spcAft>
              <a:buSzPts val="1800"/>
              <a:buChar char="-"/>
            </a:pPr>
            <a:r>
              <a:rPr b="1" lang="en"/>
              <a:t>62(30.8%)</a:t>
            </a:r>
            <a:endParaRPr b="1"/>
          </a:p>
          <a:p>
            <a:pPr indent="0" lvl="0" marL="0" rtl="0" algn="l">
              <a:spcBef>
                <a:spcPts val="1200"/>
              </a:spcBef>
              <a:spcAft>
                <a:spcPts val="0"/>
              </a:spcAft>
              <a:buNone/>
            </a:pPr>
            <a:r>
              <a:rPr b="1" lang="en"/>
              <a:t>Don’t Have Part-Time Job</a:t>
            </a:r>
            <a:endParaRPr b="1"/>
          </a:p>
          <a:p>
            <a:pPr indent="-342900" lvl="0" marL="457200" rtl="0" algn="l">
              <a:spcBef>
                <a:spcPts val="1200"/>
              </a:spcBef>
              <a:spcAft>
                <a:spcPts val="0"/>
              </a:spcAft>
              <a:buSzPts val="1800"/>
              <a:buChar char="-"/>
            </a:pPr>
            <a:r>
              <a:rPr b="1" lang="en"/>
              <a:t>139(69.2%)</a:t>
            </a:r>
            <a:endParaRPr b="1"/>
          </a:p>
        </p:txBody>
      </p:sp>
      <p:pic>
        <p:nvPicPr>
          <p:cNvPr id="403" name="Google Shape;403;p53"/>
          <p:cNvPicPr preferRelativeResize="0"/>
          <p:nvPr/>
        </p:nvPicPr>
        <p:blipFill>
          <a:blip r:embed="rId3">
            <a:alphaModFix/>
          </a:blip>
          <a:stretch>
            <a:fillRect/>
          </a:stretch>
        </p:blipFill>
        <p:spPr>
          <a:xfrm>
            <a:off x="514076" y="1152475"/>
            <a:ext cx="3642675" cy="3754850"/>
          </a:xfrm>
          <a:prstGeom prst="rect">
            <a:avLst/>
          </a:prstGeom>
          <a:noFill/>
          <a:ln>
            <a:noFill/>
          </a:ln>
        </p:spPr>
      </p:pic>
      <p:sp>
        <p:nvSpPr>
          <p:cNvPr id="404" name="Google Shape;404;p53"/>
          <p:cNvSpPr txBox="1"/>
          <p:nvPr/>
        </p:nvSpPr>
        <p:spPr>
          <a:xfrm>
            <a:off x="7458850" y="178700"/>
            <a:ext cx="16005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PART-TIME</a:t>
            </a:r>
            <a:endParaRPr/>
          </a:p>
        </p:txBody>
      </p:sp>
      <p:sp>
        <p:nvSpPr>
          <p:cNvPr id="410" name="Google Shape;410;p54"/>
          <p:cNvSpPr txBox="1"/>
          <p:nvPr>
            <p:ph idx="1" type="body"/>
          </p:nvPr>
        </p:nvSpPr>
        <p:spPr>
          <a:xfrm>
            <a:off x="5516450" y="1188750"/>
            <a:ext cx="3253500" cy="3512100"/>
          </a:xfrm>
          <a:prstGeom prst="rect">
            <a:avLst/>
          </a:prstGeom>
        </p:spPr>
        <p:txBody>
          <a:bodyPr anchorCtr="0" anchor="t" bIns="91425" lIns="91425" spcFirstLastPara="1" rIns="91425" wrap="square" tIns="91425">
            <a:normAutofit fontScale="85000"/>
          </a:bodyPr>
          <a:lstStyle/>
          <a:p>
            <a:pPr indent="0" lvl="0" marL="457200" rtl="0" algn="l">
              <a:spcBef>
                <a:spcPts val="0"/>
              </a:spcBef>
              <a:spcAft>
                <a:spcPts val="0"/>
              </a:spcAft>
              <a:buNone/>
            </a:pPr>
            <a:r>
              <a:rPr b="1" lang="en"/>
              <a:t>Insights: </a:t>
            </a:r>
            <a:endParaRPr b="1"/>
          </a:p>
          <a:p>
            <a:pPr indent="-325755" lvl="0" marL="457200" rtl="0" algn="l">
              <a:spcBef>
                <a:spcPts val="1200"/>
              </a:spcBef>
              <a:spcAft>
                <a:spcPts val="0"/>
              </a:spcAft>
              <a:buSzPct val="100000"/>
              <a:buChar char="-"/>
            </a:pPr>
            <a:r>
              <a:rPr b="1" lang="en"/>
              <a:t>Students With a Part-Time Hour Range of &lt;5 , 26-30 , 21-25 , 16-20 are the only ones with a GPA of 3.0 and above</a:t>
            </a:r>
            <a:endParaRPr b="1"/>
          </a:p>
          <a:p>
            <a:pPr indent="0" lvl="0" marL="914400" rtl="0" algn="l">
              <a:spcBef>
                <a:spcPts val="1200"/>
              </a:spcBef>
              <a:spcAft>
                <a:spcPts val="0"/>
              </a:spcAft>
              <a:buNone/>
            </a:pPr>
            <a:r>
              <a:t/>
            </a:r>
            <a:endParaRPr b="1"/>
          </a:p>
          <a:p>
            <a:pPr indent="-325755" lvl="0" marL="457200" rtl="0" algn="l">
              <a:spcBef>
                <a:spcPts val="1200"/>
              </a:spcBef>
              <a:spcAft>
                <a:spcPts val="0"/>
              </a:spcAft>
              <a:buSzPct val="100000"/>
              <a:buChar char="-"/>
            </a:pPr>
            <a:r>
              <a:rPr b="1" lang="en"/>
              <a:t>Students with a Part-Time Hour Range of &lt;5 had the highest average GPA with 3.09</a:t>
            </a:r>
            <a:endParaRPr b="1"/>
          </a:p>
          <a:p>
            <a:pPr indent="0" lvl="0" marL="457200" rtl="0" algn="l">
              <a:spcBef>
                <a:spcPts val="1200"/>
              </a:spcBef>
              <a:spcAft>
                <a:spcPts val="1200"/>
              </a:spcAft>
              <a:buNone/>
            </a:pPr>
            <a:r>
              <a:t/>
            </a:r>
            <a:endParaRPr b="1"/>
          </a:p>
        </p:txBody>
      </p:sp>
      <p:sp>
        <p:nvSpPr>
          <p:cNvPr id="411" name="Google Shape;411;p54"/>
          <p:cNvSpPr txBox="1"/>
          <p:nvPr/>
        </p:nvSpPr>
        <p:spPr>
          <a:xfrm>
            <a:off x="7458850" y="178700"/>
            <a:ext cx="16005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412" name="Google Shape;412;p54"/>
          <p:cNvPicPr preferRelativeResize="0"/>
          <p:nvPr/>
        </p:nvPicPr>
        <p:blipFill>
          <a:blip r:embed="rId3">
            <a:alphaModFix/>
          </a:blip>
          <a:stretch>
            <a:fillRect/>
          </a:stretch>
        </p:blipFill>
        <p:spPr>
          <a:xfrm>
            <a:off x="152400" y="1170125"/>
            <a:ext cx="5211650" cy="35958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PART-TIME</a:t>
            </a:r>
            <a:endParaRPr/>
          </a:p>
        </p:txBody>
      </p:sp>
      <p:sp>
        <p:nvSpPr>
          <p:cNvPr id="418" name="Google Shape;418;p55"/>
          <p:cNvSpPr txBox="1"/>
          <p:nvPr>
            <p:ph idx="1" type="body"/>
          </p:nvPr>
        </p:nvSpPr>
        <p:spPr>
          <a:xfrm>
            <a:off x="5516450" y="1188750"/>
            <a:ext cx="3253500" cy="3512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Insights: </a:t>
            </a:r>
            <a:endParaRPr b="1"/>
          </a:p>
          <a:p>
            <a:pPr indent="-342900" lvl="0" marL="457200" rtl="0" algn="l">
              <a:spcBef>
                <a:spcPts val="1200"/>
              </a:spcBef>
              <a:spcAft>
                <a:spcPts val="0"/>
              </a:spcAft>
              <a:buSzPts val="1800"/>
              <a:buChar char="-"/>
            </a:pPr>
            <a:r>
              <a:rPr b="1" lang="en"/>
              <a:t>Students who work less than 5 hours has the highest Average GPA of above 3.09 </a:t>
            </a:r>
            <a:endParaRPr b="1"/>
          </a:p>
          <a:p>
            <a:pPr indent="0" lvl="0" marL="914400" rtl="0" algn="l">
              <a:spcBef>
                <a:spcPts val="1200"/>
              </a:spcBef>
              <a:spcAft>
                <a:spcPts val="0"/>
              </a:spcAft>
              <a:buNone/>
            </a:pPr>
            <a:r>
              <a:t/>
            </a:r>
            <a:endParaRPr b="1"/>
          </a:p>
          <a:p>
            <a:pPr indent="0" lvl="0" marL="457200" rtl="0" algn="l">
              <a:spcBef>
                <a:spcPts val="1200"/>
              </a:spcBef>
              <a:spcAft>
                <a:spcPts val="1200"/>
              </a:spcAft>
              <a:buNone/>
            </a:pPr>
            <a:r>
              <a:t/>
            </a:r>
            <a:endParaRPr b="1"/>
          </a:p>
        </p:txBody>
      </p:sp>
      <p:sp>
        <p:nvSpPr>
          <p:cNvPr id="419" name="Google Shape;419;p55"/>
          <p:cNvSpPr txBox="1"/>
          <p:nvPr/>
        </p:nvSpPr>
        <p:spPr>
          <a:xfrm>
            <a:off x="7458850" y="178700"/>
            <a:ext cx="16005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 </a:t>
            </a:r>
            <a:endParaRPr sz="1800">
              <a:solidFill>
                <a:schemeClr val="accent3"/>
              </a:solidFill>
              <a:latin typeface="Average"/>
              <a:ea typeface="Average"/>
              <a:cs typeface="Average"/>
              <a:sym typeface="Average"/>
            </a:endParaRPr>
          </a:p>
        </p:txBody>
      </p:sp>
      <p:pic>
        <p:nvPicPr>
          <p:cNvPr id="420" name="Google Shape;420;p55"/>
          <p:cNvPicPr preferRelativeResize="0"/>
          <p:nvPr/>
        </p:nvPicPr>
        <p:blipFill>
          <a:blip r:embed="rId3">
            <a:alphaModFix/>
          </a:blip>
          <a:stretch>
            <a:fillRect/>
          </a:stretch>
        </p:blipFill>
        <p:spPr>
          <a:xfrm>
            <a:off x="152400" y="1170125"/>
            <a:ext cx="5211652" cy="31529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CLUSTERING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K-MEANS</a:t>
            </a:r>
            <a:endParaRPr/>
          </a:p>
        </p:txBody>
      </p:sp>
      <p:sp>
        <p:nvSpPr>
          <p:cNvPr id="431" name="Google Shape;431;p57"/>
          <p:cNvSpPr txBox="1"/>
          <p:nvPr>
            <p:ph idx="1" type="body"/>
          </p:nvPr>
        </p:nvSpPr>
        <p:spPr>
          <a:xfrm>
            <a:off x="5037325" y="1056675"/>
            <a:ext cx="3795000" cy="351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X-axis: Current GPA</a:t>
            </a:r>
            <a:endParaRPr/>
          </a:p>
          <a:p>
            <a:pPr indent="-342900" lvl="0" marL="457200" rtl="0" algn="l">
              <a:spcBef>
                <a:spcPts val="0"/>
              </a:spcBef>
              <a:spcAft>
                <a:spcPts val="0"/>
              </a:spcAft>
              <a:buSzPts val="1800"/>
              <a:buChar char="-"/>
            </a:pPr>
            <a:r>
              <a:rPr lang="en"/>
              <a:t>Y-axis: Absences</a:t>
            </a:r>
            <a:endParaRPr/>
          </a:p>
          <a:p>
            <a:pPr indent="-342900" lvl="0" marL="457200" rtl="0" algn="l">
              <a:spcBef>
                <a:spcPts val="0"/>
              </a:spcBef>
              <a:spcAft>
                <a:spcPts val="0"/>
              </a:spcAft>
              <a:buSzPts val="1800"/>
              <a:buChar char="-"/>
            </a:pPr>
            <a:r>
              <a:rPr lang="en"/>
              <a:t>Clusters: 3</a:t>
            </a:r>
            <a:endParaRPr/>
          </a:p>
          <a:p>
            <a:pPr indent="-342900" lvl="0" marL="457200" rtl="0" algn="l">
              <a:spcBef>
                <a:spcPts val="0"/>
              </a:spcBef>
              <a:spcAft>
                <a:spcPts val="0"/>
              </a:spcAft>
              <a:buSzPts val="1800"/>
              <a:buChar char="-"/>
            </a:pPr>
            <a:r>
              <a:rPr lang="en"/>
              <a:t>Silhouette</a:t>
            </a:r>
            <a:r>
              <a:rPr lang="en"/>
              <a:t> score: 0.638</a:t>
            </a:r>
            <a:endParaRPr/>
          </a:p>
        </p:txBody>
      </p:sp>
      <p:sp>
        <p:nvSpPr>
          <p:cNvPr id="432" name="Google Shape;432;p57"/>
          <p:cNvSpPr txBox="1"/>
          <p:nvPr/>
        </p:nvSpPr>
        <p:spPr>
          <a:xfrm>
            <a:off x="7365625" y="194250"/>
            <a:ext cx="15150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433" name="Google Shape;433;p57"/>
          <p:cNvPicPr preferRelativeResize="0"/>
          <p:nvPr/>
        </p:nvPicPr>
        <p:blipFill>
          <a:blip r:embed="rId3">
            <a:alphaModFix/>
          </a:blip>
          <a:stretch>
            <a:fillRect/>
          </a:stretch>
        </p:blipFill>
        <p:spPr>
          <a:xfrm>
            <a:off x="463551" y="968779"/>
            <a:ext cx="3795001" cy="387647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K-MEANS</a:t>
            </a:r>
            <a:endParaRPr/>
          </a:p>
        </p:txBody>
      </p:sp>
      <p:sp>
        <p:nvSpPr>
          <p:cNvPr id="439" name="Google Shape;439;p58"/>
          <p:cNvSpPr txBox="1"/>
          <p:nvPr>
            <p:ph idx="1" type="body"/>
          </p:nvPr>
        </p:nvSpPr>
        <p:spPr>
          <a:xfrm>
            <a:off x="5037325" y="1056675"/>
            <a:ext cx="3795000" cy="351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X-axis: Current GPA</a:t>
            </a:r>
            <a:endParaRPr/>
          </a:p>
          <a:p>
            <a:pPr indent="-342900" lvl="0" marL="457200" rtl="0" algn="l">
              <a:spcBef>
                <a:spcPts val="0"/>
              </a:spcBef>
              <a:spcAft>
                <a:spcPts val="0"/>
              </a:spcAft>
              <a:buSzPts val="1800"/>
              <a:buChar char="-"/>
            </a:pPr>
            <a:r>
              <a:rPr lang="en"/>
              <a:t>Y-axis: Game Hours(Average of each range)</a:t>
            </a:r>
            <a:endParaRPr/>
          </a:p>
          <a:p>
            <a:pPr indent="-342900" lvl="0" marL="457200" rtl="0" algn="l">
              <a:spcBef>
                <a:spcPts val="0"/>
              </a:spcBef>
              <a:spcAft>
                <a:spcPts val="0"/>
              </a:spcAft>
              <a:buSzPts val="1800"/>
              <a:buChar char="-"/>
            </a:pPr>
            <a:r>
              <a:rPr lang="en"/>
              <a:t>Clusters: 5</a:t>
            </a:r>
            <a:endParaRPr/>
          </a:p>
          <a:p>
            <a:pPr indent="-342900" lvl="0" marL="457200" rtl="0" algn="l">
              <a:spcBef>
                <a:spcPts val="0"/>
              </a:spcBef>
              <a:spcAft>
                <a:spcPts val="0"/>
              </a:spcAft>
              <a:buSzPts val="1800"/>
              <a:buChar char="-"/>
            </a:pPr>
            <a:r>
              <a:rPr lang="en"/>
              <a:t>Silhouette score: 0.78</a:t>
            </a:r>
            <a:endParaRPr/>
          </a:p>
        </p:txBody>
      </p:sp>
      <p:sp>
        <p:nvSpPr>
          <p:cNvPr id="440" name="Google Shape;440;p58"/>
          <p:cNvSpPr txBox="1"/>
          <p:nvPr/>
        </p:nvSpPr>
        <p:spPr>
          <a:xfrm>
            <a:off x="7365625" y="194250"/>
            <a:ext cx="15150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441" name="Google Shape;441;p58"/>
          <p:cNvPicPr preferRelativeResize="0"/>
          <p:nvPr/>
        </p:nvPicPr>
        <p:blipFill>
          <a:blip r:embed="rId3">
            <a:alphaModFix/>
          </a:blip>
          <a:stretch>
            <a:fillRect/>
          </a:stretch>
        </p:blipFill>
        <p:spPr>
          <a:xfrm>
            <a:off x="311700" y="1056675"/>
            <a:ext cx="4690899"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DBSCAN</a:t>
            </a:r>
            <a:endParaRPr/>
          </a:p>
          <a:p>
            <a:pPr indent="0" lvl="0" marL="0" rtl="0" algn="l">
              <a:spcBef>
                <a:spcPts val="0"/>
              </a:spcBef>
              <a:spcAft>
                <a:spcPts val="0"/>
              </a:spcAft>
              <a:buNone/>
            </a:pPr>
            <a:r>
              <a:t/>
            </a:r>
            <a:endParaRPr/>
          </a:p>
        </p:txBody>
      </p:sp>
      <p:sp>
        <p:nvSpPr>
          <p:cNvPr id="447" name="Google Shape;447;p5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8" name="Google Shape;448;p5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X-axis: Absences</a:t>
            </a:r>
            <a:endParaRPr/>
          </a:p>
          <a:p>
            <a:pPr indent="-317500" lvl="0" marL="457200" rtl="0" algn="l">
              <a:spcBef>
                <a:spcPts val="0"/>
              </a:spcBef>
              <a:spcAft>
                <a:spcPts val="0"/>
              </a:spcAft>
              <a:buSzPts val="1400"/>
              <a:buChar char="-"/>
            </a:pPr>
            <a:r>
              <a:rPr lang="en"/>
              <a:t>Y-axis: Current GPA</a:t>
            </a:r>
            <a:endParaRPr/>
          </a:p>
          <a:p>
            <a:pPr indent="-317500" lvl="0" marL="457200" rtl="0" algn="l">
              <a:spcBef>
                <a:spcPts val="0"/>
              </a:spcBef>
              <a:spcAft>
                <a:spcPts val="0"/>
              </a:spcAft>
              <a:buSzPts val="1400"/>
              <a:buChar char="-"/>
            </a:pPr>
            <a:r>
              <a:rPr lang="en"/>
              <a:t>Clusters: 2</a:t>
            </a:r>
            <a:endParaRPr/>
          </a:p>
          <a:p>
            <a:pPr indent="-317500" lvl="0" marL="457200" rtl="0" algn="l">
              <a:spcBef>
                <a:spcPts val="0"/>
              </a:spcBef>
              <a:spcAft>
                <a:spcPts val="0"/>
              </a:spcAft>
              <a:buSzPts val="1400"/>
              <a:buChar char="-"/>
            </a:pPr>
            <a:r>
              <a:rPr lang="en"/>
              <a:t>Silhouette Coefficient: 0.58</a:t>
            </a:r>
            <a:endParaRPr/>
          </a:p>
        </p:txBody>
      </p:sp>
      <p:pic>
        <p:nvPicPr>
          <p:cNvPr id="449" name="Google Shape;449;p59"/>
          <p:cNvPicPr preferRelativeResize="0"/>
          <p:nvPr/>
        </p:nvPicPr>
        <p:blipFill>
          <a:blip r:embed="rId3">
            <a:alphaModFix/>
          </a:blip>
          <a:stretch>
            <a:fillRect/>
          </a:stretch>
        </p:blipFill>
        <p:spPr>
          <a:xfrm>
            <a:off x="311700" y="1152475"/>
            <a:ext cx="4520700" cy="2851335"/>
          </a:xfrm>
          <a:prstGeom prst="rect">
            <a:avLst/>
          </a:prstGeom>
          <a:noFill/>
          <a:ln>
            <a:noFill/>
          </a:ln>
        </p:spPr>
      </p:pic>
      <p:sp>
        <p:nvSpPr>
          <p:cNvPr id="450" name="Google Shape;450;p59"/>
          <p:cNvSpPr txBox="1"/>
          <p:nvPr/>
        </p:nvSpPr>
        <p:spPr>
          <a:xfrm>
            <a:off x="7806375" y="1616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AFFINITY </a:t>
            </a:r>
            <a:r>
              <a:rPr lang="en"/>
              <a:t>PROPAGATION</a:t>
            </a:r>
            <a:endParaRPr/>
          </a:p>
        </p:txBody>
      </p:sp>
      <p:sp>
        <p:nvSpPr>
          <p:cNvPr id="456" name="Google Shape;45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7" name="Google Shape;457;p60"/>
          <p:cNvPicPr preferRelativeResize="0"/>
          <p:nvPr/>
        </p:nvPicPr>
        <p:blipFill>
          <a:blip r:embed="rId3">
            <a:alphaModFix/>
          </a:blip>
          <a:stretch>
            <a:fillRect/>
          </a:stretch>
        </p:blipFill>
        <p:spPr>
          <a:xfrm>
            <a:off x="168700" y="1152475"/>
            <a:ext cx="4041901" cy="3847551"/>
          </a:xfrm>
          <a:prstGeom prst="rect">
            <a:avLst/>
          </a:prstGeom>
          <a:noFill/>
          <a:ln>
            <a:noFill/>
          </a:ln>
        </p:spPr>
      </p:pic>
      <p:sp>
        <p:nvSpPr>
          <p:cNvPr id="458" name="Google Shape;458;p60"/>
          <p:cNvSpPr txBox="1"/>
          <p:nvPr/>
        </p:nvSpPr>
        <p:spPr>
          <a:xfrm>
            <a:off x="7984200" y="500525"/>
            <a:ext cx="115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459" name="Google Shape;459;p60"/>
          <p:cNvSpPr txBox="1"/>
          <p:nvPr/>
        </p:nvSpPr>
        <p:spPr>
          <a:xfrm>
            <a:off x="5420850" y="1280850"/>
            <a:ext cx="35199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Insights: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14 Different Clusters Based On the attributes Current GPA and School Satisfaction Level</a:t>
            </a:r>
            <a:endParaRPr sz="17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700">
              <a:solidFill>
                <a:schemeClr val="accent3"/>
              </a:solidFill>
              <a:latin typeface="Average"/>
              <a:ea typeface="Average"/>
              <a:cs typeface="Average"/>
              <a:sym typeface="Average"/>
            </a:endParaRPr>
          </a:p>
          <a:p>
            <a:pPr indent="-336550" lvl="0" marL="457200" rtl="0" algn="l">
              <a:spcBef>
                <a:spcPts val="0"/>
              </a:spcBef>
              <a:spcAft>
                <a:spcPts val="0"/>
              </a:spcAft>
              <a:buClr>
                <a:schemeClr val="accent3"/>
              </a:buClr>
              <a:buSzPts val="1700"/>
              <a:buFont typeface="Average"/>
              <a:buChar char="-"/>
            </a:pPr>
            <a:r>
              <a:rPr lang="en" sz="1700">
                <a:solidFill>
                  <a:schemeClr val="accent3"/>
                </a:solidFill>
                <a:latin typeface="Average"/>
                <a:ea typeface="Average"/>
                <a:cs typeface="Average"/>
                <a:sym typeface="Average"/>
              </a:rPr>
              <a:t>Silouette Score of 0.56 with 14 clusters indicating that the cluster is average and can be better</a:t>
            </a:r>
            <a:endParaRPr sz="1700">
              <a:solidFill>
                <a:schemeClr val="accent3"/>
              </a:solidFill>
              <a:latin typeface="Average"/>
              <a:ea typeface="Average"/>
              <a:cs typeface="Average"/>
              <a:sym typeface="Averag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AGGLOMERATIVE CLUSTERING</a:t>
            </a:r>
            <a:endParaRPr/>
          </a:p>
        </p:txBody>
      </p:sp>
      <p:sp>
        <p:nvSpPr>
          <p:cNvPr id="465" name="Google Shape;46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6" name="Google Shape;466;p61"/>
          <p:cNvSpPr txBox="1"/>
          <p:nvPr/>
        </p:nvSpPr>
        <p:spPr>
          <a:xfrm>
            <a:off x="7984200" y="500525"/>
            <a:ext cx="115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467" name="Google Shape;467;p61"/>
          <p:cNvSpPr txBox="1"/>
          <p:nvPr/>
        </p:nvSpPr>
        <p:spPr>
          <a:xfrm>
            <a:off x="5420850" y="1280850"/>
            <a:ext cx="35199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Insights:</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Cluster 1 represents Students with a GPA of 0.7 To 4.0 and an </a:t>
            </a:r>
            <a:r>
              <a:rPr lang="en" sz="1500">
                <a:solidFill>
                  <a:schemeClr val="accent3"/>
                </a:solidFill>
                <a:latin typeface="Average"/>
                <a:ea typeface="Average"/>
                <a:cs typeface="Average"/>
                <a:sym typeface="Average"/>
              </a:rPr>
              <a:t>Absence</a:t>
            </a:r>
            <a:r>
              <a:rPr lang="en" sz="1500">
                <a:solidFill>
                  <a:schemeClr val="accent3"/>
                </a:solidFill>
                <a:latin typeface="Average"/>
                <a:ea typeface="Average"/>
                <a:cs typeface="Average"/>
                <a:sym typeface="Average"/>
              </a:rPr>
              <a:t> rate of 0 To 3</a:t>
            </a:r>
            <a:endParaRPr sz="1500">
              <a:solidFill>
                <a:schemeClr val="accent3"/>
              </a:solidFill>
              <a:latin typeface="Average"/>
              <a:ea typeface="Average"/>
              <a:cs typeface="Average"/>
              <a:sym typeface="Average"/>
            </a:endParaRPr>
          </a:p>
          <a:p>
            <a:pPr indent="0" lvl="0" marL="914400" rtl="0" algn="l">
              <a:spcBef>
                <a:spcPts val="0"/>
              </a:spcBef>
              <a:spcAft>
                <a:spcPts val="0"/>
              </a:spcAft>
              <a:buNone/>
            </a:pPr>
            <a:r>
              <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Cluster 2 represents Students with a GPA of 1.0 To 4.0 and An Absence rate of 4 To 10</a:t>
            </a:r>
            <a:endParaRPr sz="1500">
              <a:solidFill>
                <a:schemeClr val="accent3"/>
              </a:solidFill>
              <a:latin typeface="Average"/>
              <a:ea typeface="Average"/>
              <a:cs typeface="Average"/>
              <a:sym typeface="Average"/>
            </a:endParaRPr>
          </a:p>
          <a:p>
            <a:pPr indent="0" lvl="0" marL="914400" rtl="0" algn="l">
              <a:spcBef>
                <a:spcPts val="0"/>
              </a:spcBef>
              <a:spcAft>
                <a:spcPts val="0"/>
              </a:spcAft>
              <a:buNone/>
            </a:pPr>
            <a:r>
              <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One Outlier with a GPA of 0.5 And an Absence Rate of 35</a:t>
            </a:r>
            <a:endParaRPr sz="1500">
              <a:solidFill>
                <a:schemeClr val="accent3"/>
              </a:solidFill>
              <a:latin typeface="Average"/>
              <a:ea typeface="Average"/>
              <a:cs typeface="Average"/>
              <a:sym typeface="Average"/>
            </a:endParaRPr>
          </a:p>
          <a:p>
            <a:pPr indent="0" lvl="0" marL="1371600" rtl="0" algn="l">
              <a:spcBef>
                <a:spcPts val="0"/>
              </a:spcBef>
              <a:spcAft>
                <a:spcPts val="0"/>
              </a:spcAft>
              <a:buNone/>
            </a:pPr>
            <a:r>
              <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Silouette Score of 0.62 with 3 clusters indicating cluster is Good</a:t>
            </a:r>
            <a:endParaRPr sz="1500">
              <a:solidFill>
                <a:schemeClr val="accent3"/>
              </a:solidFill>
              <a:latin typeface="Average"/>
              <a:ea typeface="Average"/>
              <a:cs typeface="Average"/>
              <a:sym typeface="Average"/>
            </a:endParaRPr>
          </a:p>
        </p:txBody>
      </p:sp>
      <p:pic>
        <p:nvPicPr>
          <p:cNvPr id="468" name="Google Shape;468;p61"/>
          <p:cNvPicPr preferRelativeResize="0"/>
          <p:nvPr/>
        </p:nvPicPr>
        <p:blipFill>
          <a:blip r:embed="rId3">
            <a:alphaModFix/>
          </a:blip>
          <a:stretch>
            <a:fillRect/>
          </a:stretch>
        </p:blipFill>
        <p:spPr>
          <a:xfrm>
            <a:off x="104175" y="1152475"/>
            <a:ext cx="4303101" cy="385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645900" y="9881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Survey</a:t>
            </a:r>
            <a:endParaRPr/>
          </a:p>
        </p:txBody>
      </p:sp>
      <p:pic>
        <p:nvPicPr>
          <p:cNvPr id="127" name="Google Shape;127;p17"/>
          <p:cNvPicPr preferRelativeResize="0"/>
          <p:nvPr/>
        </p:nvPicPr>
        <p:blipFill>
          <a:blip r:embed="rId3">
            <a:alphaModFix/>
          </a:blip>
          <a:stretch>
            <a:fillRect/>
          </a:stretch>
        </p:blipFill>
        <p:spPr>
          <a:xfrm>
            <a:off x="3431975" y="1849100"/>
            <a:ext cx="2442950" cy="2442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BIRCH CLUSTERING</a:t>
            </a:r>
            <a:endParaRPr/>
          </a:p>
        </p:txBody>
      </p:sp>
      <p:sp>
        <p:nvSpPr>
          <p:cNvPr id="474" name="Google Shape;47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5" name="Google Shape;475;p62"/>
          <p:cNvSpPr txBox="1"/>
          <p:nvPr/>
        </p:nvSpPr>
        <p:spPr>
          <a:xfrm>
            <a:off x="7886700" y="5244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476" name="Google Shape;476;p62"/>
          <p:cNvSpPr txBox="1"/>
          <p:nvPr/>
        </p:nvSpPr>
        <p:spPr>
          <a:xfrm>
            <a:off x="5715000" y="1152475"/>
            <a:ext cx="34290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Insights: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Cluster 0 Represents Those with GPA of 2.2 to 4.0 and CCA Hours of 17 to 30</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Cluster 1 Represents Those with GPA of 2.0 to 4.0 and CCA Hours of 5 to 15</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Cluster 2 Represents Those with GPA of 0.5 to 4.0 and CCA Hours of 0 To 3</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Cluster 3 Represents Those with GPA of 1.0 to 4.0 and CCA Hours of 2 To 7</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Silouette Score of 0.65 with 4 clusters Indicating clustering is good</a:t>
            </a:r>
            <a:endParaRPr>
              <a:solidFill>
                <a:schemeClr val="accent3"/>
              </a:solidFill>
              <a:latin typeface="Average"/>
              <a:ea typeface="Average"/>
              <a:cs typeface="Average"/>
              <a:sym typeface="Average"/>
            </a:endParaRPr>
          </a:p>
        </p:txBody>
      </p:sp>
      <p:pic>
        <p:nvPicPr>
          <p:cNvPr id="477" name="Google Shape;477;p62"/>
          <p:cNvPicPr preferRelativeResize="0"/>
          <p:nvPr/>
        </p:nvPicPr>
        <p:blipFill>
          <a:blip r:embed="rId3">
            <a:alphaModFix/>
          </a:blip>
          <a:stretch>
            <a:fillRect/>
          </a:stretch>
        </p:blipFill>
        <p:spPr>
          <a:xfrm>
            <a:off x="142275" y="1152475"/>
            <a:ext cx="5399600" cy="3824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3769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AGGLOMERATIVE CLUSTERING</a:t>
            </a:r>
            <a:endParaRPr/>
          </a:p>
        </p:txBody>
      </p:sp>
      <p:sp>
        <p:nvSpPr>
          <p:cNvPr id="483" name="Google Shape;483;p63"/>
          <p:cNvSpPr txBox="1"/>
          <p:nvPr>
            <p:ph idx="1" type="body"/>
          </p:nvPr>
        </p:nvSpPr>
        <p:spPr>
          <a:xfrm>
            <a:off x="5552975" y="1174375"/>
            <a:ext cx="3452700" cy="33585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Insights:</a:t>
            </a:r>
            <a:endParaRPr/>
          </a:p>
          <a:p>
            <a:pPr indent="-282892" lvl="0" marL="457200" rtl="0" algn="l">
              <a:spcBef>
                <a:spcPts val="1200"/>
              </a:spcBef>
              <a:spcAft>
                <a:spcPts val="0"/>
              </a:spcAft>
              <a:buSzPct val="100000"/>
              <a:buChar char="-"/>
            </a:pPr>
            <a:r>
              <a:rPr lang="en"/>
              <a:t>The High achievers who are in blue have generally higher GPAs with fewer absences between 0 to 10 absences (clustered by consistent academic performance and regular attendance)</a:t>
            </a:r>
            <a:endParaRPr/>
          </a:p>
          <a:p>
            <a:pPr indent="0" lvl="0" marL="457200" rtl="0" algn="l">
              <a:spcBef>
                <a:spcPts val="1200"/>
              </a:spcBef>
              <a:spcAft>
                <a:spcPts val="0"/>
              </a:spcAft>
              <a:buNone/>
            </a:pPr>
            <a:r>
              <a:t/>
            </a:r>
            <a:endParaRPr/>
          </a:p>
          <a:p>
            <a:pPr indent="-282892" lvl="0" marL="457200" rtl="0" algn="l">
              <a:spcBef>
                <a:spcPts val="1200"/>
              </a:spcBef>
              <a:spcAft>
                <a:spcPts val="0"/>
              </a:spcAft>
              <a:buSzPct val="100000"/>
              <a:buChar char="-"/>
            </a:pPr>
            <a:r>
              <a:rPr lang="en"/>
              <a:t>The Strivers who are in orange have GPAs that ranges from 2.0 to 3.5 with absences that are similar to High Achievers (Clustered by students who performed well but not at the top level)</a:t>
            </a:r>
            <a:endParaRPr/>
          </a:p>
          <a:p>
            <a:pPr indent="0" lvl="0" marL="457200" rtl="0" algn="l">
              <a:spcBef>
                <a:spcPts val="1200"/>
              </a:spcBef>
              <a:spcAft>
                <a:spcPts val="0"/>
              </a:spcAft>
              <a:buNone/>
            </a:pPr>
            <a:r>
              <a:t/>
            </a:r>
            <a:endParaRPr/>
          </a:p>
          <a:p>
            <a:pPr indent="-282892" lvl="0" marL="457200" rtl="0" algn="l">
              <a:spcBef>
                <a:spcPts val="1200"/>
              </a:spcBef>
              <a:spcAft>
                <a:spcPts val="0"/>
              </a:spcAft>
              <a:buSzPct val="100000"/>
              <a:buChar char="-"/>
            </a:pPr>
            <a:r>
              <a:rPr lang="en"/>
              <a:t>The At Risk who are in green have very low GPAs with a notable outlier with high absences around 35. (Clustered by students who might be struggling academically and with their high number of absences which contributed to their low performance</a:t>
            </a:r>
            <a:endParaRPr/>
          </a:p>
          <a:p>
            <a:pPr indent="0" lvl="0" marL="0" rtl="0" algn="l">
              <a:spcBef>
                <a:spcPts val="1200"/>
              </a:spcBef>
              <a:spcAft>
                <a:spcPts val="1200"/>
              </a:spcAft>
              <a:buNone/>
            </a:pPr>
            <a:r>
              <a:t/>
            </a:r>
            <a:endParaRPr/>
          </a:p>
        </p:txBody>
      </p:sp>
      <p:sp>
        <p:nvSpPr>
          <p:cNvPr id="484" name="Google Shape;484;p63"/>
          <p:cNvSpPr txBox="1"/>
          <p:nvPr/>
        </p:nvSpPr>
        <p:spPr>
          <a:xfrm>
            <a:off x="7414900" y="380100"/>
            <a:ext cx="115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 </a:t>
            </a:r>
            <a:endParaRPr sz="1800">
              <a:solidFill>
                <a:schemeClr val="accent3"/>
              </a:solidFill>
              <a:latin typeface="Average"/>
              <a:ea typeface="Average"/>
              <a:cs typeface="Average"/>
              <a:sym typeface="Average"/>
            </a:endParaRPr>
          </a:p>
        </p:txBody>
      </p:sp>
      <p:pic>
        <p:nvPicPr>
          <p:cNvPr id="485" name="Google Shape;485;p63"/>
          <p:cNvPicPr preferRelativeResize="0"/>
          <p:nvPr/>
        </p:nvPicPr>
        <p:blipFill>
          <a:blip r:embed="rId3">
            <a:alphaModFix/>
          </a:blip>
          <a:stretch>
            <a:fillRect/>
          </a:stretch>
        </p:blipFill>
        <p:spPr>
          <a:xfrm>
            <a:off x="152400" y="1170125"/>
            <a:ext cx="5248175" cy="34639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MEAN SHIFT</a:t>
            </a:r>
            <a:endParaRPr/>
          </a:p>
          <a:p>
            <a:pPr indent="0" lvl="0" marL="0" rtl="0" algn="l">
              <a:spcBef>
                <a:spcPts val="0"/>
              </a:spcBef>
              <a:spcAft>
                <a:spcPts val="0"/>
              </a:spcAft>
              <a:buNone/>
            </a:pPr>
            <a:r>
              <a:t/>
            </a:r>
            <a:endParaRPr/>
          </a:p>
        </p:txBody>
      </p:sp>
      <p:sp>
        <p:nvSpPr>
          <p:cNvPr id="491" name="Google Shape;491;p6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92" name="Google Shape;492;p6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X-axis: Age</a:t>
            </a:r>
            <a:endParaRPr/>
          </a:p>
          <a:p>
            <a:pPr indent="-317500" lvl="0" marL="457200" rtl="0" algn="l">
              <a:spcBef>
                <a:spcPts val="0"/>
              </a:spcBef>
              <a:spcAft>
                <a:spcPts val="0"/>
              </a:spcAft>
              <a:buSzPts val="1400"/>
              <a:buChar char="-"/>
            </a:pPr>
            <a:r>
              <a:rPr lang="en"/>
              <a:t>Y-axis: Current GPA</a:t>
            </a:r>
            <a:endParaRPr/>
          </a:p>
          <a:p>
            <a:pPr indent="-317500" lvl="0" marL="457200" rtl="0" algn="l">
              <a:spcBef>
                <a:spcPts val="0"/>
              </a:spcBef>
              <a:spcAft>
                <a:spcPts val="0"/>
              </a:spcAft>
              <a:buSzPts val="1400"/>
              <a:buChar char="-"/>
            </a:pPr>
            <a:r>
              <a:rPr lang="en"/>
              <a:t>Clusters: 5</a:t>
            </a:r>
            <a:endParaRPr/>
          </a:p>
          <a:p>
            <a:pPr indent="-317500" lvl="0" marL="457200" rtl="0" algn="l">
              <a:spcBef>
                <a:spcPts val="0"/>
              </a:spcBef>
              <a:spcAft>
                <a:spcPts val="0"/>
              </a:spcAft>
              <a:buSzPts val="1400"/>
              <a:buChar char="-"/>
            </a:pPr>
            <a:r>
              <a:rPr lang="en"/>
              <a:t>Silhouette Coefficient: 0.56</a:t>
            </a:r>
            <a:endParaRPr/>
          </a:p>
        </p:txBody>
      </p:sp>
      <p:pic>
        <p:nvPicPr>
          <p:cNvPr id="493" name="Google Shape;493;p64"/>
          <p:cNvPicPr preferRelativeResize="0"/>
          <p:nvPr/>
        </p:nvPicPr>
        <p:blipFill>
          <a:blip r:embed="rId3">
            <a:alphaModFix/>
          </a:blip>
          <a:stretch>
            <a:fillRect/>
          </a:stretch>
        </p:blipFill>
        <p:spPr>
          <a:xfrm>
            <a:off x="311700" y="1152475"/>
            <a:ext cx="4520701" cy="2853182"/>
          </a:xfrm>
          <a:prstGeom prst="rect">
            <a:avLst/>
          </a:prstGeom>
          <a:noFill/>
          <a:ln>
            <a:noFill/>
          </a:ln>
        </p:spPr>
      </p:pic>
      <p:sp>
        <p:nvSpPr>
          <p:cNvPr id="494" name="Google Shape;494;p64"/>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TEXT ANALYTICS (MINING)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a:t>
            </a:r>
            <a:r>
              <a:rPr lang="en"/>
              <a:t> MINING - Preparation </a:t>
            </a:r>
            <a:endParaRPr/>
          </a:p>
        </p:txBody>
      </p:sp>
      <p:sp>
        <p:nvSpPr>
          <p:cNvPr id="505" name="Google Shape;50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Replace ‘Nan’ with ‘NaN’(actual missing values)</a:t>
            </a:r>
            <a:endParaRPr/>
          </a:p>
          <a:p>
            <a:pPr indent="-342900" lvl="0" marL="457200" rtl="0" algn="l">
              <a:spcBef>
                <a:spcPts val="0"/>
              </a:spcBef>
              <a:spcAft>
                <a:spcPts val="0"/>
              </a:spcAft>
              <a:buSzPts val="1800"/>
              <a:buChar char="-"/>
            </a:pPr>
            <a:r>
              <a:rPr lang="en"/>
              <a:t>Clean </a:t>
            </a:r>
            <a:r>
              <a:rPr lang="en"/>
              <a:t>text</a:t>
            </a:r>
            <a:r>
              <a:rPr lang="en"/>
              <a:t> with extra spacings</a:t>
            </a:r>
            <a:endParaRPr/>
          </a:p>
          <a:p>
            <a:pPr indent="-342900" lvl="0" marL="457200" rtl="0" algn="l">
              <a:spcBef>
                <a:spcPts val="0"/>
              </a:spcBef>
              <a:spcAft>
                <a:spcPts val="0"/>
              </a:spcAft>
              <a:buSzPts val="1800"/>
              <a:buChar char="-"/>
            </a:pPr>
            <a:r>
              <a:rPr lang="en"/>
              <a:t>Aggregate the columns, etc ‘Career Option 1,2,3’ all into 1 column</a:t>
            </a:r>
            <a:endParaRPr/>
          </a:p>
          <a:p>
            <a:pPr indent="-342900" lvl="0" marL="457200" rtl="0" algn="l">
              <a:spcBef>
                <a:spcPts val="0"/>
              </a:spcBef>
              <a:spcAft>
                <a:spcPts val="0"/>
              </a:spcAft>
              <a:buSzPts val="1800"/>
              <a:buChar char="-"/>
            </a:pPr>
            <a:r>
              <a:rPr lang="en"/>
              <a:t>Count values individually in each column</a:t>
            </a:r>
            <a:endParaRPr/>
          </a:p>
          <a:p>
            <a:pPr indent="-342900" lvl="0" marL="457200" rtl="0" algn="l">
              <a:spcBef>
                <a:spcPts val="0"/>
              </a:spcBef>
              <a:spcAft>
                <a:spcPts val="0"/>
              </a:spcAft>
              <a:buSzPts val="1800"/>
              <a:buChar char="-"/>
            </a:pPr>
            <a:r>
              <a:rPr lang="en"/>
              <a:t>Create  frequency dictionaries for the aggregated data</a:t>
            </a:r>
            <a:endParaRPr/>
          </a:p>
        </p:txBody>
      </p:sp>
      <p:sp>
        <p:nvSpPr>
          <p:cNvPr id="506" name="Google Shape;506;p66"/>
          <p:cNvSpPr txBox="1"/>
          <p:nvPr/>
        </p:nvSpPr>
        <p:spPr>
          <a:xfrm>
            <a:off x="8189225" y="69375"/>
            <a:ext cx="745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 - PLANNED CAREER</a:t>
            </a:r>
            <a:endParaRPr/>
          </a:p>
        </p:txBody>
      </p:sp>
      <p:sp>
        <p:nvSpPr>
          <p:cNvPr id="512" name="Google Shape;512;p67"/>
          <p:cNvSpPr txBox="1"/>
          <p:nvPr>
            <p:ph idx="1" type="body"/>
          </p:nvPr>
        </p:nvSpPr>
        <p:spPr>
          <a:xfrm>
            <a:off x="5111388" y="1074775"/>
            <a:ext cx="31419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Insight: Physiotherapist is the top career option for students who mentioned they have their future career planned </a:t>
            </a:r>
            <a:endParaRPr/>
          </a:p>
        </p:txBody>
      </p:sp>
      <p:pic>
        <p:nvPicPr>
          <p:cNvPr id="513" name="Google Shape;513;p67"/>
          <p:cNvPicPr preferRelativeResize="0"/>
          <p:nvPr/>
        </p:nvPicPr>
        <p:blipFill>
          <a:blip r:embed="rId3">
            <a:alphaModFix/>
          </a:blip>
          <a:stretch>
            <a:fillRect/>
          </a:stretch>
        </p:blipFill>
        <p:spPr>
          <a:xfrm>
            <a:off x="4833600" y="2641700"/>
            <a:ext cx="3946125" cy="2219725"/>
          </a:xfrm>
          <a:prstGeom prst="rect">
            <a:avLst/>
          </a:prstGeom>
          <a:noFill/>
          <a:ln>
            <a:noFill/>
          </a:ln>
        </p:spPr>
      </p:pic>
      <p:pic>
        <p:nvPicPr>
          <p:cNvPr id="514" name="Google Shape;514;p67"/>
          <p:cNvPicPr preferRelativeResize="0"/>
          <p:nvPr/>
        </p:nvPicPr>
        <p:blipFill>
          <a:blip r:embed="rId4">
            <a:alphaModFix/>
          </a:blip>
          <a:stretch>
            <a:fillRect/>
          </a:stretch>
        </p:blipFill>
        <p:spPr>
          <a:xfrm>
            <a:off x="366975" y="1216750"/>
            <a:ext cx="4093701" cy="3401017"/>
          </a:xfrm>
          <a:prstGeom prst="rect">
            <a:avLst/>
          </a:prstGeom>
          <a:noFill/>
          <a:ln>
            <a:noFill/>
          </a:ln>
        </p:spPr>
      </p:pic>
      <p:sp>
        <p:nvSpPr>
          <p:cNvPr id="515" name="Google Shape;515;p67"/>
          <p:cNvSpPr txBox="1"/>
          <p:nvPr/>
        </p:nvSpPr>
        <p:spPr>
          <a:xfrm>
            <a:off x="7947525" y="72025"/>
            <a:ext cx="10185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 - INTERESTED CAREER</a:t>
            </a:r>
            <a:endParaRPr/>
          </a:p>
        </p:txBody>
      </p:sp>
      <p:sp>
        <p:nvSpPr>
          <p:cNvPr id="521" name="Google Shape;521;p68"/>
          <p:cNvSpPr txBox="1"/>
          <p:nvPr>
            <p:ph idx="1" type="body"/>
          </p:nvPr>
        </p:nvSpPr>
        <p:spPr>
          <a:xfrm>
            <a:off x="5314425" y="1017725"/>
            <a:ext cx="3270900" cy="161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Insight: Psychologist is the top career option for students have not planned or are indecisive of their future career options</a:t>
            </a:r>
            <a:endParaRPr/>
          </a:p>
        </p:txBody>
      </p:sp>
      <p:pic>
        <p:nvPicPr>
          <p:cNvPr id="522" name="Google Shape;522;p68"/>
          <p:cNvPicPr preferRelativeResize="0"/>
          <p:nvPr/>
        </p:nvPicPr>
        <p:blipFill>
          <a:blip r:embed="rId3">
            <a:alphaModFix/>
          </a:blip>
          <a:stretch>
            <a:fillRect/>
          </a:stretch>
        </p:blipFill>
        <p:spPr>
          <a:xfrm>
            <a:off x="439875" y="1017725"/>
            <a:ext cx="4206577" cy="3820975"/>
          </a:xfrm>
          <a:prstGeom prst="rect">
            <a:avLst/>
          </a:prstGeom>
          <a:noFill/>
          <a:ln>
            <a:noFill/>
          </a:ln>
        </p:spPr>
      </p:pic>
      <p:sp>
        <p:nvSpPr>
          <p:cNvPr id="523" name="Google Shape;523;p68"/>
          <p:cNvSpPr txBox="1"/>
          <p:nvPr/>
        </p:nvSpPr>
        <p:spPr>
          <a:xfrm>
            <a:off x="7893125" y="134175"/>
            <a:ext cx="10185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524" name="Google Shape;524;p68"/>
          <p:cNvPicPr preferRelativeResize="0"/>
          <p:nvPr/>
        </p:nvPicPr>
        <p:blipFill>
          <a:blip r:embed="rId4">
            <a:alphaModFix/>
          </a:blip>
          <a:stretch>
            <a:fillRect/>
          </a:stretch>
        </p:blipFill>
        <p:spPr>
          <a:xfrm>
            <a:off x="4907727" y="2682525"/>
            <a:ext cx="3924578" cy="2207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 - REQUIRED SKILLS</a:t>
            </a:r>
            <a:endParaRPr/>
          </a:p>
        </p:txBody>
      </p:sp>
      <p:sp>
        <p:nvSpPr>
          <p:cNvPr id="530" name="Google Shape;530;p69"/>
          <p:cNvSpPr txBox="1"/>
          <p:nvPr>
            <p:ph idx="1" type="body"/>
          </p:nvPr>
        </p:nvSpPr>
        <p:spPr>
          <a:xfrm>
            <a:off x="5065800" y="981550"/>
            <a:ext cx="3766500" cy="1388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Insights: Top required skills for the jobs mentioned by all students is patience at a very high frequency of 73</a:t>
            </a:r>
            <a:endParaRPr/>
          </a:p>
        </p:txBody>
      </p:sp>
      <p:pic>
        <p:nvPicPr>
          <p:cNvPr id="531" name="Google Shape;531;p69"/>
          <p:cNvPicPr preferRelativeResize="0"/>
          <p:nvPr/>
        </p:nvPicPr>
        <p:blipFill>
          <a:blip r:embed="rId3">
            <a:alphaModFix/>
          </a:blip>
          <a:stretch>
            <a:fillRect/>
          </a:stretch>
        </p:blipFill>
        <p:spPr>
          <a:xfrm>
            <a:off x="5047837" y="2703825"/>
            <a:ext cx="3802426" cy="2138875"/>
          </a:xfrm>
          <a:prstGeom prst="rect">
            <a:avLst/>
          </a:prstGeom>
          <a:noFill/>
          <a:ln>
            <a:noFill/>
          </a:ln>
        </p:spPr>
      </p:pic>
      <p:pic>
        <p:nvPicPr>
          <p:cNvPr id="532" name="Google Shape;532;p69"/>
          <p:cNvPicPr preferRelativeResize="0"/>
          <p:nvPr/>
        </p:nvPicPr>
        <p:blipFill>
          <a:blip r:embed="rId4">
            <a:alphaModFix/>
          </a:blip>
          <a:stretch>
            <a:fillRect/>
          </a:stretch>
        </p:blipFill>
        <p:spPr>
          <a:xfrm>
            <a:off x="401025" y="1017725"/>
            <a:ext cx="4255654" cy="3820975"/>
          </a:xfrm>
          <a:prstGeom prst="rect">
            <a:avLst/>
          </a:prstGeom>
          <a:noFill/>
          <a:ln>
            <a:noFill/>
          </a:ln>
        </p:spPr>
      </p:pic>
      <p:sp>
        <p:nvSpPr>
          <p:cNvPr id="533" name="Google Shape;533;p69"/>
          <p:cNvSpPr txBox="1"/>
          <p:nvPr/>
        </p:nvSpPr>
        <p:spPr>
          <a:xfrm>
            <a:off x="8018275" y="62150"/>
            <a:ext cx="106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TEXT ANALYTICS(</a:t>
            </a:r>
            <a:r>
              <a:rPr lang="en"/>
              <a:t>CLUSTERING)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Clustering</a:t>
            </a:r>
            <a:endParaRPr/>
          </a:p>
        </p:txBody>
      </p:sp>
      <p:sp>
        <p:nvSpPr>
          <p:cNvPr id="544" name="Google Shape;54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Clustered columns: </a:t>
            </a:r>
            <a:r>
              <a:rPr lang="en"/>
              <a:t>Career Options 1, Career Options 2, Career Options 3, Interested Career 1, Interested Career 2, Interested Career 3, Skills 1, Skills 2, Skills 3</a:t>
            </a:r>
            <a:endParaRPr/>
          </a:p>
          <a:p>
            <a:pPr indent="-342900" lvl="0" marL="457200" rtl="0" algn="l">
              <a:spcBef>
                <a:spcPts val="0"/>
              </a:spcBef>
              <a:spcAft>
                <a:spcPts val="0"/>
              </a:spcAft>
              <a:buSzPts val="1800"/>
              <a:buChar char="-"/>
            </a:pPr>
            <a:r>
              <a:rPr lang="en"/>
              <a:t>Values from Career Options and Skills were clustered separately through different excel files</a:t>
            </a:r>
            <a:endParaRPr/>
          </a:p>
          <a:p>
            <a:pPr indent="-342900" lvl="0" marL="457200" rtl="0" algn="l">
              <a:spcBef>
                <a:spcPts val="0"/>
              </a:spcBef>
              <a:spcAft>
                <a:spcPts val="0"/>
              </a:spcAft>
              <a:buSzPts val="1800"/>
              <a:buChar char="-"/>
            </a:pPr>
            <a:r>
              <a:rPr lang="en"/>
              <a:t>Clustering Algorithm: DBSCAN</a:t>
            </a:r>
            <a:endParaRPr/>
          </a:p>
        </p:txBody>
      </p:sp>
      <p:sp>
        <p:nvSpPr>
          <p:cNvPr id="545" name="Google Shape;545;p71"/>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General Questions</a:t>
            </a:r>
            <a:endParaRPr/>
          </a:p>
        </p:txBody>
      </p:sp>
      <p:sp>
        <p:nvSpPr>
          <p:cNvPr id="133" name="Google Shape;133;p18"/>
          <p:cNvSpPr txBox="1"/>
          <p:nvPr>
            <p:ph idx="1" type="body"/>
          </p:nvPr>
        </p:nvSpPr>
        <p:spPr>
          <a:xfrm>
            <a:off x="311700" y="1152475"/>
            <a:ext cx="5445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Questions asked:</a:t>
            </a:r>
            <a:endParaRPr/>
          </a:p>
          <a:p>
            <a:pPr indent="-334327" lvl="0" marL="457200" rtl="0" algn="l">
              <a:spcBef>
                <a:spcPts val="1200"/>
              </a:spcBef>
              <a:spcAft>
                <a:spcPts val="0"/>
              </a:spcAft>
              <a:buSzPct val="100000"/>
              <a:buChar char="-"/>
            </a:pPr>
            <a:r>
              <a:rPr lang="en"/>
              <a:t>Gender</a:t>
            </a:r>
            <a:endParaRPr/>
          </a:p>
          <a:p>
            <a:pPr indent="-334327" lvl="0" marL="457200" rtl="0" algn="l">
              <a:spcBef>
                <a:spcPts val="0"/>
              </a:spcBef>
              <a:spcAft>
                <a:spcPts val="0"/>
              </a:spcAft>
              <a:buSzPct val="100000"/>
              <a:buChar char="-"/>
            </a:pPr>
            <a:r>
              <a:rPr lang="en"/>
              <a:t>Age</a:t>
            </a:r>
            <a:endParaRPr/>
          </a:p>
          <a:p>
            <a:pPr indent="-334327" lvl="0" marL="457200" rtl="0" algn="l">
              <a:spcBef>
                <a:spcPts val="0"/>
              </a:spcBef>
              <a:spcAft>
                <a:spcPts val="0"/>
              </a:spcAft>
              <a:buSzPct val="100000"/>
              <a:buChar char="-"/>
            </a:pPr>
            <a:r>
              <a:rPr lang="en"/>
              <a:t>Institution</a:t>
            </a:r>
            <a:endParaRPr/>
          </a:p>
          <a:p>
            <a:pPr indent="-334327" lvl="0" marL="457200" rtl="0" algn="l">
              <a:spcBef>
                <a:spcPts val="0"/>
              </a:spcBef>
              <a:spcAft>
                <a:spcPts val="0"/>
              </a:spcAft>
              <a:buSzPct val="100000"/>
              <a:buChar char="-"/>
            </a:pPr>
            <a:r>
              <a:rPr lang="en"/>
              <a:t>Ethnicity</a:t>
            </a:r>
            <a:endParaRPr/>
          </a:p>
          <a:p>
            <a:pPr indent="-334327" lvl="0" marL="457200" rtl="0" algn="l">
              <a:spcBef>
                <a:spcPts val="0"/>
              </a:spcBef>
              <a:spcAft>
                <a:spcPts val="0"/>
              </a:spcAft>
              <a:buSzPct val="100000"/>
              <a:buChar char="-"/>
            </a:pPr>
            <a:r>
              <a:rPr lang="en"/>
              <a:t>Religion</a:t>
            </a:r>
            <a:endParaRPr/>
          </a:p>
          <a:p>
            <a:pPr indent="-334327" lvl="0" marL="457200" rtl="0" algn="l">
              <a:spcBef>
                <a:spcPts val="0"/>
              </a:spcBef>
              <a:spcAft>
                <a:spcPts val="0"/>
              </a:spcAft>
              <a:buSzPct val="100000"/>
              <a:buChar char="-"/>
            </a:pPr>
            <a:r>
              <a:rPr lang="en"/>
              <a:t>No. Of Siblings</a:t>
            </a:r>
            <a:endParaRPr/>
          </a:p>
          <a:p>
            <a:pPr indent="-334327" lvl="0" marL="457200" rtl="0" algn="l">
              <a:spcBef>
                <a:spcPts val="0"/>
              </a:spcBef>
              <a:spcAft>
                <a:spcPts val="0"/>
              </a:spcAft>
              <a:buSzPct val="100000"/>
              <a:buChar char="-"/>
            </a:pPr>
            <a:r>
              <a:rPr lang="en"/>
              <a:t>Their Parent(s) work</a:t>
            </a:r>
            <a:endParaRPr/>
          </a:p>
          <a:p>
            <a:pPr indent="-334327" lvl="0" marL="457200" rtl="0" algn="l">
              <a:spcBef>
                <a:spcPts val="0"/>
              </a:spcBef>
              <a:spcAft>
                <a:spcPts val="0"/>
              </a:spcAft>
              <a:buSzPct val="100000"/>
              <a:buChar char="-"/>
            </a:pPr>
            <a:r>
              <a:rPr lang="en"/>
              <a:t>Housing Type</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4" name="Google Shape;134;p18"/>
          <p:cNvPicPr preferRelativeResize="0"/>
          <p:nvPr/>
        </p:nvPicPr>
        <p:blipFill>
          <a:blip r:embed="rId3">
            <a:alphaModFix/>
          </a:blip>
          <a:stretch>
            <a:fillRect/>
          </a:stretch>
        </p:blipFill>
        <p:spPr>
          <a:xfrm>
            <a:off x="5521000" y="39325"/>
            <a:ext cx="3623001" cy="51041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Clustering</a:t>
            </a:r>
            <a:endParaRPr/>
          </a:p>
        </p:txBody>
      </p:sp>
      <p:sp>
        <p:nvSpPr>
          <p:cNvPr id="551" name="Google Shape;551;p7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2" name="Google Shape;552;p7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Silhouette </a:t>
            </a:r>
            <a:r>
              <a:rPr lang="en"/>
              <a:t>Coefficient</a:t>
            </a:r>
            <a:r>
              <a:rPr lang="en"/>
              <a:t>: 0.17</a:t>
            </a:r>
            <a:endParaRPr/>
          </a:p>
          <a:p>
            <a:pPr indent="0" lvl="0" marL="0" rtl="0" algn="l">
              <a:spcBef>
                <a:spcPts val="1200"/>
              </a:spcBef>
              <a:spcAft>
                <a:spcPts val="0"/>
              </a:spcAft>
              <a:buNone/>
            </a:pPr>
            <a:r>
              <a:rPr lang="en"/>
              <a:t>Number of clusters: 15</a:t>
            </a:r>
            <a:endParaRPr/>
          </a:p>
          <a:p>
            <a:pPr indent="0" lvl="0" marL="0" rtl="0" algn="l">
              <a:spcBef>
                <a:spcPts val="1200"/>
              </a:spcBef>
              <a:spcAft>
                <a:spcPts val="0"/>
              </a:spcAft>
              <a:buNone/>
            </a:pPr>
            <a:r>
              <a:rPr lang="en"/>
              <a:t>Reason for low Silhouette Coefficient:</a:t>
            </a:r>
            <a:endParaRPr/>
          </a:p>
          <a:p>
            <a:pPr indent="-317500" lvl="0" marL="457200" rtl="0" algn="l">
              <a:spcBef>
                <a:spcPts val="1200"/>
              </a:spcBef>
              <a:spcAft>
                <a:spcPts val="0"/>
              </a:spcAft>
              <a:buSzPts val="1400"/>
              <a:buChar char="-"/>
            </a:pPr>
            <a:r>
              <a:rPr lang="en"/>
              <a:t>Too many noise points</a:t>
            </a:r>
            <a:endParaRPr/>
          </a:p>
          <a:p>
            <a:pPr indent="-317500" lvl="0" marL="457200" rtl="0" algn="l">
              <a:spcBef>
                <a:spcPts val="0"/>
              </a:spcBef>
              <a:spcAft>
                <a:spcPts val="0"/>
              </a:spcAft>
              <a:buSzPts val="1400"/>
              <a:buChar char="-"/>
            </a:pPr>
            <a:r>
              <a:rPr lang="en"/>
              <a:t>Lack of data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53" name="Google Shape;553;p72"/>
          <p:cNvPicPr preferRelativeResize="0"/>
          <p:nvPr/>
        </p:nvPicPr>
        <p:blipFill>
          <a:blip r:embed="rId3">
            <a:alphaModFix/>
          </a:blip>
          <a:stretch>
            <a:fillRect/>
          </a:stretch>
        </p:blipFill>
        <p:spPr>
          <a:xfrm>
            <a:off x="0" y="1017725"/>
            <a:ext cx="4832398" cy="3551151"/>
          </a:xfrm>
          <a:prstGeom prst="rect">
            <a:avLst/>
          </a:prstGeom>
          <a:noFill/>
          <a:ln>
            <a:noFill/>
          </a:ln>
        </p:spPr>
      </p:pic>
      <p:sp>
        <p:nvSpPr>
          <p:cNvPr id="554" name="Google Shape;554;p72"/>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Clustering</a:t>
            </a:r>
            <a:endParaRPr/>
          </a:p>
        </p:txBody>
      </p:sp>
      <p:sp>
        <p:nvSpPr>
          <p:cNvPr id="560" name="Google Shape;560;p7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1" name="Google Shape;561;p7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Silhouette Coefficient: 0.63</a:t>
            </a:r>
            <a:endParaRPr/>
          </a:p>
          <a:p>
            <a:pPr indent="0" lvl="0" marL="0" rtl="0" algn="l">
              <a:spcBef>
                <a:spcPts val="1200"/>
              </a:spcBef>
              <a:spcAft>
                <a:spcPts val="0"/>
              </a:spcAft>
              <a:buNone/>
            </a:pPr>
            <a:r>
              <a:rPr lang="en"/>
              <a:t>Number of clusters: 51</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62" name="Google Shape;562;p73"/>
          <p:cNvPicPr preferRelativeResize="0"/>
          <p:nvPr/>
        </p:nvPicPr>
        <p:blipFill>
          <a:blip r:embed="rId3">
            <a:alphaModFix/>
          </a:blip>
          <a:stretch>
            <a:fillRect/>
          </a:stretch>
        </p:blipFill>
        <p:spPr>
          <a:xfrm>
            <a:off x="311699" y="1134000"/>
            <a:ext cx="4441148" cy="2875501"/>
          </a:xfrm>
          <a:prstGeom prst="rect">
            <a:avLst/>
          </a:prstGeom>
          <a:noFill/>
          <a:ln>
            <a:noFill/>
          </a:ln>
        </p:spPr>
      </p:pic>
      <p:sp>
        <p:nvSpPr>
          <p:cNvPr id="563" name="Google Shape;563;p73"/>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PREDICTIVE MODELLING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(Python) - Process</a:t>
            </a:r>
            <a:endParaRPr/>
          </a:p>
        </p:txBody>
      </p:sp>
      <p:sp>
        <p:nvSpPr>
          <p:cNvPr id="574" name="Google Shape;574;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Select relevant columns</a:t>
            </a:r>
            <a:endParaRPr/>
          </a:p>
          <a:p>
            <a:pPr indent="-342900" lvl="0" marL="457200" rtl="0" algn="l">
              <a:spcBef>
                <a:spcPts val="0"/>
              </a:spcBef>
              <a:spcAft>
                <a:spcPts val="0"/>
              </a:spcAft>
              <a:buSzPts val="1800"/>
              <a:buChar char="-"/>
            </a:pPr>
            <a:r>
              <a:rPr lang="en"/>
              <a:t>Convert categorical variables(yes/no) to binary</a:t>
            </a:r>
            <a:endParaRPr/>
          </a:p>
          <a:p>
            <a:pPr indent="-342900" lvl="0" marL="457200" rtl="0" algn="l">
              <a:spcBef>
                <a:spcPts val="0"/>
              </a:spcBef>
              <a:spcAft>
                <a:spcPts val="0"/>
              </a:spcAft>
              <a:buSzPts val="1800"/>
              <a:buChar char="-"/>
            </a:pPr>
            <a:r>
              <a:rPr lang="en"/>
              <a:t>Convert columns with ranges to mean value</a:t>
            </a:r>
            <a:endParaRPr/>
          </a:p>
          <a:p>
            <a:pPr indent="-342900" lvl="0" marL="457200" rtl="0" algn="l">
              <a:spcBef>
                <a:spcPts val="0"/>
              </a:spcBef>
              <a:spcAft>
                <a:spcPts val="0"/>
              </a:spcAft>
              <a:buSzPts val="1800"/>
              <a:buChar char="-"/>
            </a:pPr>
            <a:r>
              <a:rPr lang="en"/>
              <a:t>Impute missing value, used mean of the column</a:t>
            </a:r>
            <a:endParaRPr/>
          </a:p>
          <a:p>
            <a:pPr indent="-342900" lvl="0" marL="457200" rtl="0" algn="l">
              <a:spcBef>
                <a:spcPts val="0"/>
              </a:spcBef>
              <a:spcAft>
                <a:spcPts val="0"/>
              </a:spcAft>
              <a:buSzPts val="1800"/>
              <a:buChar char="-"/>
            </a:pPr>
            <a:r>
              <a:rPr lang="en"/>
              <a:t>Generate polynomial  features to explore non-linear relationships between features and the target variable</a:t>
            </a:r>
            <a:endParaRPr/>
          </a:p>
          <a:p>
            <a:pPr indent="-342900" lvl="0" marL="457200" rtl="0" algn="l">
              <a:spcBef>
                <a:spcPts val="0"/>
              </a:spcBef>
              <a:spcAft>
                <a:spcPts val="0"/>
              </a:spcAft>
              <a:buSzPts val="1800"/>
              <a:buChar char="-"/>
            </a:pPr>
            <a:r>
              <a:rPr lang="en"/>
              <a:t>Partitioning of testing and training sets</a:t>
            </a:r>
            <a:endParaRPr/>
          </a:p>
          <a:p>
            <a:pPr indent="-342900" lvl="0" marL="457200" rtl="0" algn="l">
              <a:spcBef>
                <a:spcPts val="0"/>
              </a:spcBef>
              <a:spcAft>
                <a:spcPts val="0"/>
              </a:spcAft>
              <a:buSzPts val="1800"/>
              <a:buChar char="-"/>
            </a:pPr>
            <a:r>
              <a:rPr lang="en"/>
              <a:t>Performance metric(MSE, R^2)</a:t>
            </a:r>
            <a:endParaRPr/>
          </a:p>
          <a:p>
            <a:pPr indent="-342900" lvl="0" marL="457200" rtl="0" algn="l">
              <a:spcBef>
                <a:spcPts val="0"/>
              </a:spcBef>
              <a:spcAft>
                <a:spcPts val="0"/>
              </a:spcAft>
              <a:buSzPts val="1800"/>
              <a:buChar char="-"/>
            </a:pPr>
            <a:r>
              <a:rPr lang="en"/>
              <a:t>Actual Vs Predicted Plot</a:t>
            </a:r>
            <a:endParaRPr/>
          </a:p>
          <a:p>
            <a:pPr indent="0" lvl="0" marL="0" rtl="0" algn="l">
              <a:spcBef>
                <a:spcPts val="1200"/>
              </a:spcBef>
              <a:spcAft>
                <a:spcPts val="1200"/>
              </a:spcAft>
              <a:buNone/>
            </a:pPr>
            <a:r>
              <a:t/>
            </a:r>
            <a:endParaRPr/>
          </a:p>
        </p:txBody>
      </p:sp>
      <p:sp>
        <p:nvSpPr>
          <p:cNvPr id="575" name="Google Shape;575;p75"/>
          <p:cNvSpPr txBox="1"/>
          <p:nvPr/>
        </p:nvSpPr>
        <p:spPr>
          <a:xfrm>
            <a:off x="7816250" y="87725"/>
            <a:ext cx="12579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6"/>
          <p:cNvSpPr txBox="1"/>
          <p:nvPr>
            <p:ph type="title"/>
          </p:nvPr>
        </p:nvSpPr>
        <p:spPr>
          <a:xfrm>
            <a:off x="272850" y="45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(Python) - Results</a:t>
            </a:r>
            <a:endParaRPr/>
          </a:p>
        </p:txBody>
      </p:sp>
      <p:sp>
        <p:nvSpPr>
          <p:cNvPr id="581" name="Google Shape;581;p76"/>
          <p:cNvSpPr txBox="1"/>
          <p:nvPr>
            <p:ph idx="1" type="body"/>
          </p:nvPr>
        </p:nvSpPr>
        <p:spPr>
          <a:xfrm>
            <a:off x="5050250" y="981201"/>
            <a:ext cx="3920700" cy="3501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sz="2501"/>
              <a:t>Target Variable:</a:t>
            </a:r>
            <a:r>
              <a:rPr lang="en" sz="2501"/>
              <a:t> Absences</a:t>
            </a:r>
            <a:endParaRPr sz="2501"/>
          </a:p>
          <a:p>
            <a:pPr indent="0" lvl="0" marL="0" rtl="0" algn="l">
              <a:spcBef>
                <a:spcPts val="1200"/>
              </a:spcBef>
              <a:spcAft>
                <a:spcPts val="0"/>
              </a:spcAft>
              <a:buNone/>
            </a:pPr>
            <a:r>
              <a:rPr b="1" lang="en" sz="2501"/>
              <a:t>Variables used:</a:t>
            </a:r>
            <a:r>
              <a:rPr lang="en" sz="2501"/>
              <a:t> Video Games(Yes/No), Game Hours, Part-Time(Yes/No), CCA Participation(Yes), School Satisfaction Level, Current GPA</a:t>
            </a:r>
            <a:endParaRPr sz="2501"/>
          </a:p>
          <a:p>
            <a:pPr indent="0" lvl="0" marL="0" rtl="0" algn="l">
              <a:spcBef>
                <a:spcPts val="1200"/>
              </a:spcBef>
              <a:spcAft>
                <a:spcPts val="0"/>
              </a:spcAft>
              <a:buNone/>
            </a:pPr>
            <a:r>
              <a:rPr b="1" lang="en" sz="2501"/>
              <a:t>MSE:</a:t>
            </a:r>
            <a:r>
              <a:rPr lang="en" sz="2501"/>
              <a:t> 8.19</a:t>
            </a:r>
            <a:endParaRPr sz="2501"/>
          </a:p>
          <a:p>
            <a:pPr indent="0" lvl="0" marL="0" rtl="0" algn="l">
              <a:spcBef>
                <a:spcPts val="1200"/>
              </a:spcBef>
              <a:spcAft>
                <a:spcPts val="0"/>
              </a:spcAft>
              <a:buNone/>
            </a:pPr>
            <a:r>
              <a:rPr b="1" lang="en" sz="2501"/>
              <a:t>R-Square:</a:t>
            </a:r>
            <a:r>
              <a:rPr lang="en" sz="2501"/>
              <a:t> 0.033</a:t>
            </a:r>
            <a:endParaRPr sz="2501"/>
          </a:p>
          <a:p>
            <a:pPr indent="0" lvl="0" marL="0" rtl="0" algn="l">
              <a:spcBef>
                <a:spcPts val="1200"/>
              </a:spcBef>
              <a:spcAft>
                <a:spcPts val="0"/>
              </a:spcAft>
              <a:buNone/>
            </a:pPr>
            <a:r>
              <a:rPr b="1" lang="en" sz="2501"/>
              <a:t>Insights:</a:t>
            </a:r>
            <a:r>
              <a:rPr lang="en" sz="2501"/>
              <a:t> </a:t>
            </a:r>
            <a:r>
              <a:rPr lang="en" sz="2501"/>
              <a:t>Underperforming</a:t>
            </a:r>
            <a:r>
              <a:rPr lang="en" sz="2501"/>
              <a:t> Model,  due to inadequate features and linear limitations, not </a:t>
            </a:r>
            <a:r>
              <a:rPr lang="en" sz="2501"/>
              <a:t>enough</a:t>
            </a:r>
            <a:r>
              <a:rPr lang="en" sz="2501"/>
              <a:t> data gathered, might have more relevant predictors.</a:t>
            </a:r>
            <a:endParaRPr sz="2501"/>
          </a:p>
          <a:p>
            <a:pPr indent="0" lvl="0" marL="0" rtl="0" algn="l">
              <a:spcBef>
                <a:spcPts val="1200"/>
              </a:spcBef>
              <a:spcAft>
                <a:spcPts val="1200"/>
              </a:spcAft>
              <a:buNone/>
            </a:pPr>
            <a:r>
              <a:t/>
            </a:r>
            <a:endParaRPr/>
          </a:p>
        </p:txBody>
      </p:sp>
      <p:sp>
        <p:nvSpPr>
          <p:cNvPr id="582" name="Google Shape;582;p76"/>
          <p:cNvSpPr txBox="1"/>
          <p:nvPr/>
        </p:nvSpPr>
        <p:spPr>
          <a:xfrm>
            <a:off x="8010475" y="54400"/>
            <a:ext cx="10644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Javier</a:t>
            </a:r>
            <a:endParaRPr sz="1800">
              <a:solidFill>
                <a:schemeClr val="accent3"/>
              </a:solidFill>
              <a:latin typeface="Average"/>
              <a:ea typeface="Average"/>
              <a:cs typeface="Average"/>
              <a:sym typeface="Average"/>
            </a:endParaRPr>
          </a:p>
        </p:txBody>
      </p:sp>
      <p:pic>
        <p:nvPicPr>
          <p:cNvPr id="583" name="Google Shape;583;p76"/>
          <p:cNvPicPr preferRelativeResize="0"/>
          <p:nvPr/>
        </p:nvPicPr>
        <p:blipFill>
          <a:blip r:embed="rId3">
            <a:alphaModFix/>
          </a:blip>
          <a:stretch>
            <a:fillRect/>
          </a:stretch>
        </p:blipFill>
        <p:spPr>
          <a:xfrm>
            <a:off x="385500" y="1061350"/>
            <a:ext cx="3920725" cy="3126475"/>
          </a:xfrm>
          <a:prstGeom prst="rect">
            <a:avLst/>
          </a:prstGeom>
          <a:noFill/>
          <a:ln>
            <a:noFill/>
          </a:ln>
        </p:spPr>
      </p:pic>
      <p:pic>
        <p:nvPicPr>
          <p:cNvPr id="584" name="Google Shape;584;p76"/>
          <p:cNvPicPr preferRelativeResize="0"/>
          <p:nvPr/>
        </p:nvPicPr>
        <p:blipFill>
          <a:blip r:embed="rId4">
            <a:alphaModFix/>
          </a:blip>
          <a:stretch>
            <a:fillRect/>
          </a:stretch>
        </p:blipFill>
        <p:spPr>
          <a:xfrm>
            <a:off x="385500" y="4363525"/>
            <a:ext cx="2800350" cy="53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(Python) - Process</a:t>
            </a:r>
            <a:endParaRPr/>
          </a:p>
        </p:txBody>
      </p:sp>
      <p:sp>
        <p:nvSpPr>
          <p:cNvPr id="590" name="Google Shape;590;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Binarize target variable</a:t>
            </a:r>
            <a:endParaRPr/>
          </a:p>
          <a:p>
            <a:pPr indent="-342900" lvl="0" marL="457200" rtl="0" algn="l">
              <a:spcBef>
                <a:spcPts val="0"/>
              </a:spcBef>
              <a:spcAft>
                <a:spcPts val="0"/>
              </a:spcAft>
              <a:buSzPts val="1800"/>
              <a:buChar char="-"/>
            </a:pPr>
            <a:r>
              <a:rPr lang="en"/>
              <a:t>Independent Variables: Age, Current GPA, Desired GPA, Absences</a:t>
            </a:r>
            <a:endParaRPr/>
          </a:p>
          <a:p>
            <a:pPr indent="-342900" lvl="0" marL="457200" rtl="0" algn="l">
              <a:spcBef>
                <a:spcPts val="0"/>
              </a:spcBef>
              <a:spcAft>
                <a:spcPts val="0"/>
              </a:spcAft>
              <a:buSzPts val="1800"/>
              <a:buChar char="-"/>
            </a:pPr>
            <a:r>
              <a:rPr lang="en"/>
              <a:t>Min-max normalizer</a:t>
            </a:r>
            <a:endParaRPr/>
          </a:p>
          <a:p>
            <a:pPr indent="-342900" lvl="0" marL="457200" rtl="0" algn="l">
              <a:spcBef>
                <a:spcPts val="0"/>
              </a:spcBef>
              <a:spcAft>
                <a:spcPts val="0"/>
              </a:spcAft>
              <a:buSzPts val="1800"/>
              <a:buChar char="-"/>
            </a:pPr>
            <a:r>
              <a:rPr lang="en"/>
              <a:t>Test size: 0.25</a:t>
            </a:r>
            <a:endParaRPr/>
          </a:p>
          <a:p>
            <a:pPr indent="-342900" lvl="0" marL="457200" rtl="0" algn="l">
              <a:spcBef>
                <a:spcPts val="0"/>
              </a:spcBef>
              <a:spcAft>
                <a:spcPts val="0"/>
              </a:spcAft>
              <a:buSzPts val="1800"/>
              <a:buChar char="-"/>
            </a:pPr>
            <a:r>
              <a:rPr lang="en"/>
              <a:t>Perform Logistic Regression</a:t>
            </a:r>
            <a:endParaRPr/>
          </a:p>
        </p:txBody>
      </p:sp>
      <p:sp>
        <p:nvSpPr>
          <p:cNvPr id="591" name="Google Shape;591;p77"/>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(Python) - Results</a:t>
            </a:r>
            <a:endParaRPr/>
          </a:p>
          <a:p>
            <a:pPr indent="0" lvl="0" marL="0" rtl="0" algn="l">
              <a:spcBef>
                <a:spcPts val="0"/>
              </a:spcBef>
              <a:spcAft>
                <a:spcPts val="0"/>
              </a:spcAft>
              <a:buNone/>
            </a:pPr>
            <a:r>
              <a:t/>
            </a:r>
            <a:endParaRPr/>
          </a:p>
        </p:txBody>
      </p:sp>
      <p:sp>
        <p:nvSpPr>
          <p:cNvPr id="597" name="Google Shape;597;p7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Target Variable: School Satisfaction Level</a:t>
            </a:r>
            <a:endParaRPr/>
          </a:p>
        </p:txBody>
      </p:sp>
      <p:sp>
        <p:nvSpPr>
          <p:cNvPr id="598" name="Google Shape;598;p7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Accuracy: 0.90</a:t>
            </a:r>
            <a:endParaRPr/>
          </a:p>
        </p:txBody>
      </p:sp>
      <p:pic>
        <p:nvPicPr>
          <p:cNvPr id="599" name="Google Shape;599;p78"/>
          <p:cNvPicPr preferRelativeResize="0"/>
          <p:nvPr/>
        </p:nvPicPr>
        <p:blipFill>
          <a:blip r:embed="rId3">
            <a:alphaModFix/>
          </a:blip>
          <a:stretch>
            <a:fillRect/>
          </a:stretch>
        </p:blipFill>
        <p:spPr>
          <a:xfrm>
            <a:off x="311700" y="1699219"/>
            <a:ext cx="4375201" cy="1655892"/>
          </a:xfrm>
          <a:prstGeom prst="rect">
            <a:avLst/>
          </a:prstGeom>
          <a:noFill/>
          <a:ln>
            <a:noFill/>
          </a:ln>
        </p:spPr>
      </p:pic>
      <p:sp>
        <p:nvSpPr>
          <p:cNvPr id="600" name="Google Shape;600;p78"/>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pic>
        <p:nvPicPr>
          <p:cNvPr id="601" name="Google Shape;601;p78"/>
          <p:cNvPicPr preferRelativeResize="0"/>
          <p:nvPr/>
        </p:nvPicPr>
        <p:blipFill>
          <a:blip r:embed="rId4">
            <a:alphaModFix/>
          </a:blip>
          <a:stretch>
            <a:fillRect/>
          </a:stretch>
        </p:blipFill>
        <p:spPr>
          <a:xfrm>
            <a:off x="311700" y="3537350"/>
            <a:ext cx="2713977" cy="1559249"/>
          </a:xfrm>
          <a:prstGeom prst="rect">
            <a:avLst/>
          </a:prstGeom>
          <a:noFill/>
          <a:ln>
            <a:noFill/>
          </a:ln>
        </p:spPr>
      </p:pic>
      <p:pic>
        <p:nvPicPr>
          <p:cNvPr id="602" name="Google Shape;602;p78"/>
          <p:cNvPicPr preferRelativeResize="0"/>
          <p:nvPr/>
        </p:nvPicPr>
        <p:blipFill>
          <a:blip r:embed="rId5">
            <a:alphaModFix/>
          </a:blip>
          <a:stretch>
            <a:fillRect/>
          </a:stretch>
        </p:blipFill>
        <p:spPr>
          <a:xfrm>
            <a:off x="3164850" y="3734858"/>
            <a:ext cx="2515275" cy="1164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(Python) - Results</a:t>
            </a:r>
            <a:endParaRPr/>
          </a:p>
          <a:p>
            <a:pPr indent="0" lvl="0" marL="0" rtl="0" algn="l">
              <a:spcBef>
                <a:spcPts val="0"/>
              </a:spcBef>
              <a:spcAft>
                <a:spcPts val="0"/>
              </a:spcAft>
              <a:buNone/>
            </a:pPr>
            <a:r>
              <a:t/>
            </a:r>
            <a:endParaRPr/>
          </a:p>
        </p:txBody>
      </p:sp>
      <p:sp>
        <p:nvSpPr>
          <p:cNvPr id="608" name="Google Shape;608;p7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Target Variable: Future Planned</a:t>
            </a:r>
            <a:endParaRPr/>
          </a:p>
        </p:txBody>
      </p:sp>
      <p:sp>
        <p:nvSpPr>
          <p:cNvPr id="609" name="Google Shape;609;p7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0.39</a:t>
            </a:r>
            <a:endParaRPr/>
          </a:p>
          <a:p>
            <a:pPr indent="0" lvl="0" marL="0" rtl="0" algn="l">
              <a:spcBef>
                <a:spcPts val="1200"/>
              </a:spcBef>
              <a:spcAft>
                <a:spcPts val="0"/>
              </a:spcAft>
              <a:buNone/>
            </a:pPr>
            <a:r>
              <a:rPr lang="en"/>
              <a:t>Possible reasons for low accuracy:</a:t>
            </a:r>
            <a:endParaRPr/>
          </a:p>
          <a:p>
            <a:pPr indent="-317500" lvl="0" marL="457200" rtl="0" algn="l">
              <a:spcBef>
                <a:spcPts val="1200"/>
              </a:spcBef>
              <a:spcAft>
                <a:spcPts val="0"/>
              </a:spcAft>
              <a:buSzPts val="1400"/>
              <a:buChar char="-"/>
            </a:pPr>
            <a:r>
              <a:rPr lang="en"/>
              <a:t>The features selected (Age, Current GPA, Desired GPA, Absences) might not be highly predictive of the target variable Future Planned.</a:t>
            </a:r>
            <a:endParaRPr/>
          </a:p>
          <a:p>
            <a:pPr indent="-317500" lvl="0" marL="457200" rtl="0" algn="l">
              <a:spcBef>
                <a:spcPts val="0"/>
              </a:spcBef>
              <a:spcAft>
                <a:spcPts val="0"/>
              </a:spcAft>
              <a:buSzPts val="1400"/>
              <a:buChar char="-"/>
            </a:pPr>
            <a:r>
              <a:rPr lang="en"/>
              <a:t>High VIF values (32.96 and 35.22) indicate multicollinearity.</a:t>
            </a:r>
            <a:endParaRPr/>
          </a:p>
          <a:p>
            <a:pPr indent="-317500" lvl="0" marL="457200" rtl="0" algn="l">
              <a:spcBef>
                <a:spcPts val="0"/>
              </a:spcBef>
              <a:spcAft>
                <a:spcPts val="0"/>
              </a:spcAft>
              <a:buSzPts val="1400"/>
              <a:buChar char="-"/>
            </a:pPr>
            <a:r>
              <a:rPr lang="en"/>
              <a:t>High correlation (0.76) between Current GPA and Desired GPA.</a:t>
            </a:r>
            <a:r>
              <a:rPr lang="en"/>
              <a:t> </a:t>
            </a:r>
            <a:endParaRPr/>
          </a:p>
        </p:txBody>
      </p:sp>
      <p:pic>
        <p:nvPicPr>
          <p:cNvPr id="610" name="Google Shape;610;p79"/>
          <p:cNvPicPr preferRelativeResize="0"/>
          <p:nvPr/>
        </p:nvPicPr>
        <p:blipFill>
          <a:blip r:embed="rId3">
            <a:alphaModFix/>
          </a:blip>
          <a:stretch>
            <a:fillRect/>
          </a:stretch>
        </p:blipFill>
        <p:spPr>
          <a:xfrm>
            <a:off x="311700" y="1886325"/>
            <a:ext cx="4520701" cy="1613065"/>
          </a:xfrm>
          <a:prstGeom prst="rect">
            <a:avLst/>
          </a:prstGeom>
          <a:noFill/>
          <a:ln>
            <a:noFill/>
          </a:ln>
        </p:spPr>
      </p:pic>
      <p:sp>
        <p:nvSpPr>
          <p:cNvPr id="611" name="Google Shape;611;p79"/>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Da</a:t>
            </a:r>
            <a:endParaRPr sz="1800">
              <a:solidFill>
                <a:schemeClr val="accent3"/>
              </a:solidFill>
              <a:latin typeface="Average"/>
              <a:ea typeface="Average"/>
              <a:cs typeface="Average"/>
              <a:sym typeface="Average"/>
            </a:endParaRPr>
          </a:p>
        </p:txBody>
      </p:sp>
      <p:pic>
        <p:nvPicPr>
          <p:cNvPr id="612" name="Google Shape;612;p79"/>
          <p:cNvPicPr preferRelativeResize="0"/>
          <p:nvPr/>
        </p:nvPicPr>
        <p:blipFill>
          <a:blip r:embed="rId4">
            <a:alphaModFix/>
          </a:blip>
          <a:stretch>
            <a:fillRect/>
          </a:stretch>
        </p:blipFill>
        <p:spPr>
          <a:xfrm>
            <a:off x="311700" y="3553875"/>
            <a:ext cx="2239802" cy="1481575"/>
          </a:xfrm>
          <a:prstGeom prst="rect">
            <a:avLst/>
          </a:prstGeom>
          <a:noFill/>
          <a:ln>
            <a:noFill/>
          </a:ln>
        </p:spPr>
      </p:pic>
      <p:pic>
        <p:nvPicPr>
          <p:cNvPr id="613" name="Google Shape;613;p79"/>
          <p:cNvPicPr preferRelativeResize="0"/>
          <p:nvPr/>
        </p:nvPicPr>
        <p:blipFill>
          <a:blip r:embed="rId5">
            <a:alphaModFix/>
          </a:blip>
          <a:stretch>
            <a:fillRect/>
          </a:stretch>
        </p:blipFill>
        <p:spPr>
          <a:xfrm>
            <a:off x="2749525" y="3719675"/>
            <a:ext cx="2139400" cy="9175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Process</a:t>
            </a:r>
            <a:endParaRPr/>
          </a:p>
        </p:txBody>
      </p:sp>
      <p:sp>
        <p:nvSpPr>
          <p:cNvPr id="619" name="Google Shape;619;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Columns for Analysis: Age, Current GPA, Desired GPA, Absences, School Satisfaction, Future Planned</a:t>
            </a:r>
            <a:endParaRPr/>
          </a:p>
          <a:p>
            <a:pPr indent="-342900" lvl="0" marL="457200" rtl="0" algn="l">
              <a:spcBef>
                <a:spcPts val="0"/>
              </a:spcBef>
              <a:spcAft>
                <a:spcPts val="0"/>
              </a:spcAft>
              <a:buSzPts val="1800"/>
              <a:buChar char="-"/>
            </a:pPr>
            <a:r>
              <a:rPr lang="en"/>
              <a:t>Z-Score normalizer</a:t>
            </a:r>
            <a:endParaRPr/>
          </a:p>
          <a:p>
            <a:pPr indent="-342900" lvl="0" marL="457200" rtl="0" algn="l">
              <a:spcBef>
                <a:spcPts val="0"/>
              </a:spcBef>
              <a:spcAft>
                <a:spcPts val="0"/>
              </a:spcAft>
              <a:buSzPts val="1800"/>
              <a:buChar char="-"/>
            </a:pPr>
            <a:r>
              <a:rPr lang="en"/>
              <a:t>Convert number to String</a:t>
            </a:r>
            <a:endParaRPr/>
          </a:p>
          <a:p>
            <a:pPr indent="-342900" lvl="0" marL="457200" rtl="0" algn="l">
              <a:spcBef>
                <a:spcPts val="0"/>
              </a:spcBef>
              <a:spcAft>
                <a:spcPts val="0"/>
              </a:spcAft>
              <a:buSzPts val="1800"/>
              <a:buChar char="-"/>
            </a:pPr>
            <a:r>
              <a:rPr lang="en"/>
              <a:t>Remove any Missing Values </a:t>
            </a:r>
            <a:endParaRPr/>
          </a:p>
          <a:p>
            <a:pPr indent="-342900" lvl="0" marL="457200" rtl="0" algn="l">
              <a:spcBef>
                <a:spcPts val="0"/>
              </a:spcBef>
              <a:spcAft>
                <a:spcPts val="0"/>
              </a:spcAft>
              <a:buSzPts val="1800"/>
              <a:buChar char="-"/>
            </a:pPr>
            <a:r>
              <a:rPr lang="en"/>
              <a:t>80% Training Data </a:t>
            </a:r>
            <a:endParaRPr/>
          </a:p>
          <a:p>
            <a:pPr indent="-342900" lvl="0" marL="457200" rtl="0" algn="l">
              <a:spcBef>
                <a:spcPts val="0"/>
              </a:spcBef>
              <a:spcAft>
                <a:spcPts val="0"/>
              </a:spcAft>
              <a:buSzPts val="1800"/>
              <a:buChar char="-"/>
            </a:pPr>
            <a:r>
              <a:rPr lang="en"/>
              <a:t>20% Testing Data </a:t>
            </a:r>
            <a:endParaRPr/>
          </a:p>
          <a:p>
            <a:pPr indent="-342900" lvl="0" marL="457200" rtl="0" algn="l">
              <a:spcBef>
                <a:spcPts val="0"/>
              </a:spcBef>
              <a:spcAft>
                <a:spcPts val="0"/>
              </a:spcAft>
              <a:buSzPts val="1800"/>
              <a:buChar char="-"/>
            </a:pPr>
            <a:r>
              <a:rPr lang="en"/>
              <a:t>Random Seed: 4567</a:t>
            </a:r>
            <a:endParaRPr/>
          </a:p>
        </p:txBody>
      </p:sp>
      <p:sp>
        <p:nvSpPr>
          <p:cNvPr id="620" name="Google Shape;620;p80"/>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Assumption</a:t>
            </a:r>
            <a:endParaRPr/>
          </a:p>
        </p:txBody>
      </p:sp>
      <p:sp>
        <p:nvSpPr>
          <p:cNvPr id="626" name="Google Shape;626;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27" name="Google Shape;627;p81"/>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
        <p:nvSpPr>
          <p:cNvPr id="628" name="Google Shape;628;p81"/>
          <p:cNvSpPr txBox="1"/>
          <p:nvPr/>
        </p:nvSpPr>
        <p:spPr>
          <a:xfrm>
            <a:off x="5481350" y="1462375"/>
            <a:ext cx="3671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VIF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All values are below 5 which indicates that the regression </a:t>
            </a:r>
            <a:r>
              <a:rPr lang="en" sz="1800">
                <a:solidFill>
                  <a:schemeClr val="accent3"/>
                </a:solidFill>
                <a:latin typeface="Average"/>
                <a:ea typeface="Average"/>
                <a:cs typeface="Average"/>
                <a:sym typeface="Average"/>
              </a:rPr>
              <a:t>coefficients are stable and model would be reliable </a:t>
            </a:r>
            <a:endParaRPr sz="1800">
              <a:solidFill>
                <a:schemeClr val="accent3"/>
              </a:solidFill>
              <a:latin typeface="Average"/>
              <a:ea typeface="Average"/>
              <a:cs typeface="Average"/>
              <a:sym typeface="Average"/>
            </a:endParaRPr>
          </a:p>
        </p:txBody>
      </p:sp>
      <p:pic>
        <p:nvPicPr>
          <p:cNvPr id="629" name="Google Shape;629;p81"/>
          <p:cNvPicPr preferRelativeResize="0"/>
          <p:nvPr/>
        </p:nvPicPr>
        <p:blipFill>
          <a:blip r:embed="rId3">
            <a:alphaModFix/>
          </a:blip>
          <a:stretch>
            <a:fillRect/>
          </a:stretch>
        </p:blipFill>
        <p:spPr>
          <a:xfrm>
            <a:off x="311700" y="1152475"/>
            <a:ext cx="4531175" cy="156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School Performance Questions</a:t>
            </a:r>
            <a:endParaRPr/>
          </a:p>
        </p:txBody>
      </p:sp>
      <p:sp>
        <p:nvSpPr>
          <p:cNvPr id="140" name="Google Shape;140;p19"/>
          <p:cNvSpPr txBox="1"/>
          <p:nvPr>
            <p:ph idx="1" type="body"/>
          </p:nvPr>
        </p:nvSpPr>
        <p:spPr>
          <a:xfrm>
            <a:off x="311700" y="1152475"/>
            <a:ext cx="513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asked:</a:t>
            </a:r>
            <a:endParaRPr/>
          </a:p>
          <a:p>
            <a:pPr indent="-342900" lvl="0" marL="457200" rtl="0" algn="l">
              <a:spcBef>
                <a:spcPts val="1200"/>
              </a:spcBef>
              <a:spcAft>
                <a:spcPts val="0"/>
              </a:spcAft>
              <a:buSzPts val="1800"/>
              <a:buChar char="-"/>
            </a:pPr>
            <a:r>
              <a:rPr lang="en"/>
              <a:t>Current</a:t>
            </a:r>
            <a:r>
              <a:rPr lang="en"/>
              <a:t> GPA</a:t>
            </a:r>
            <a:endParaRPr/>
          </a:p>
          <a:p>
            <a:pPr indent="-342900" lvl="0" marL="457200" rtl="0" algn="l">
              <a:spcBef>
                <a:spcPts val="0"/>
              </a:spcBef>
              <a:spcAft>
                <a:spcPts val="0"/>
              </a:spcAft>
              <a:buSzPts val="1800"/>
              <a:buChar char="-"/>
            </a:pPr>
            <a:r>
              <a:rPr lang="en"/>
              <a:t>Desired GPA</a:t>
            </a:r>
            <a:endParaRPr/>
          </a:p>
          <a:p>
            <a:pPr indent="-342900" lvl="0" marL="457200" rtl="0" algn="l">
              <a:spcBef>
                <a:spcPts val="0"/>
              </a:spcBef>
              <a:spcAft>
                <a:spcPts val="0"/>
              </a:spcAft>
              <a:buSzPts val="1800"/>
              <a:buChar char="-"/>
            </a:pPr>
            <a:r>
              <a:rPr lang="en"/>
              <a:t>Absences Per Semester</a:t>
            </a:r>
            <a:endParaRPr/>
          </a:p>
          <a:p>
            <a:pPr indent="0" lvl="0" marL="0" rtl="0" algn="l">
              <a:spcBef>
                <a:spcPts val="1200"/>
              </a:spcBef>
              <a:spcAft>
                <a:spcPts val="1200"/>
              </a:spcAft>
              <a:buNone/>
            </a:pPr>
            <a:r>
              <a:t/>
            </a:r>
            <a:endParaRPr/>
          </a:p>
        </p:txBody>
      </p:sp>
      <p:pic>
        <p:nvPicPr>
          <p:cNvPr id="141" name="Google Shape;141;p19"/>
          <p:cNvPicPr preferRelativeResize="0"/>
          <p:nvPr/>
        </p:nvPicPr>
        <p:blipFill>
          <a:blip r:embed="rId3">
            <a:alphaModFix/>
          </a:blip>
          <a:stretch>
            <a:fillRect/>
          </a:stretch>
        </p:blipFill>
        <p:spPr>
          <a:xfrm>
            <a:off x="5386842" y="2"/>
            <a:ext cx="3757157" cy="5175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a:t>
            </a:r>
            <a:r>
              <a:rPr lang="en"/>
              <a:t> Regression (Knime) - Assumptions</a:t>
            </a:r>
            <a:endParaRPr/>
          </a:p>
        </p:txBody>
      </p:sp>
      <p:sp>
        <p:nvSpPr>
          <p:cNvPr id="635" name="Google Shape;63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36" name="Google Shape;636;p82"/>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
        <p:nvSpPr>
          <p:cNvPr id="637" name="Google Shape;637;p82"/>
          <p:cNvSpPr txBox="1"/>
          <p:nvPr/>
        </p:nvSpPr>
        <p:spPr>
          <a:xfrm>
            <a:off x="5161200" y="1429350"/>
            <a:ext cx="3671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Dark Blue squares show that the correlation is +1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Light Blue squares show correlation is +0.5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Light Red squares show correlation is -0.5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X shows there are no correlation</a:t>
            </a:r>
            <a:endParaRPr sz="1800">
              <a:solidFill>
                <a:schemeClr val="accent3"/>
              </a:solidFill>
              <a:latin typeface="Average"/>
              <a:ea typeface="Average"/>
              <a:cs typeface="Average"/>
              <a:sym typeface="Average"/>
            </a:endParaRPr>
          </a:p>
        </p:txBody>
      </p:sp>
      <p:pic>
        <p:nvPicPr>
          <p:cNvPr id="638" name="Google Shape;638;p82"/>
          <p:cNvPicPr preferRelativeResize="0"/>
          <p:nvPr/>
        </p:nvPicPr>
        <p:blipFill>
          <a:blip r:embed="rId3">
            <a:alphaModFix/>
          </a:blip>
          <a:stretch>
            <a:fillRect/>
          </a:stretch>
        </p:blipFill>
        <p:spPr>
          <a:xfrm>
            <a:off x="641325" y="1255825"/>
            <a:ext cx="4256325" cy="3025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Results</a:t>
            </a:r>
            <a:endParaRPr/>
          </a:p>
        </p:txBody>
      </p:sp>
      <p:sp>
        <p:nvSpPr>
          <p:cNvPr id="644" name="Google Shape;644;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45" name="Google Shape;645;p83"/>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
        <p:nvSpPr>
          <p:cNvPr id="646" name="Google Shape;646;p83"/>
          <p:cNvSpPr txBox="1"/>
          <p:nvPr/>
        </p:nvSpPr>
        <p:spPr>
          <a:xfrm>
            <a:off x="5322075" y="1462375"/>
            <a:ext cx="367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overall Accuracy of predicting if students have planned their future is 39.02%.</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The prediction is not accurate as the correct prediction are less than half of the total predictions which indicates poor performance</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47" name="Google Shape;647;p83"/>
          <p:cNvPicPr preferRelativeResize="0"/>
          <p:nvPr/>
        </p:nvPicPr>
        <p:blipFill>
          <a:blip r:embed="rId3">
            <a:alphaModFix/>
          </a:blip>
          <a:stretch>
            <a:fillRect/>
          </a:stretch>
        </p:blipFill>
        <p:spPr>
          <a:xfrm>
            <a:off x="534125" y="1200461"/>
            <a:ext cx="4418725" cy="23709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Process</a:t>
            </a:r>
            <a:endParaRPr/>
          </a:p>
        </p:txBody>
      </p:sp>
      <p:sp>
        <p:nvSpPr>
          <p:cNvPr id="653" name="Google Shape;653;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Columns for Analysis: Age, Current GPA, Desired GPA, Absences, School Satisfaction, Future Planned</a:t>
            </a:r>
            <a:endParaRPr/>
          </a:p>
          <a:p>
            <a:pPr indent="-342900" lvl="0" marL="457200" rtl="0" algn="l">
              <a:spcBef>
                <a:spcPts val="0"/>
              </a:spcBef>
              <a:spcAft>
                <a:spcPts val="0"/>
              </a:spcAft>
              <a:buSzPts val="1800"/>
              <a:buChar char="-"/>
            </a:pPr>
            <a:r>
              <a:rPr lang="en"/>
              <a:t>Z-Score normalizer</a:t>
            </a:r>
            <a:endParaRPr/>
          </a:p>
          <a:p>
            <a:pPr indent="-342900" lvl="0" marL="457200" rtl="0" algn="l">
              <a:spcBef>
                <a:spcPts val="0"/>
              </a:spcBef>
              <a:spcAft>
                <a:spcPts val="0"/>
              </a:spcAft>
              <a:buSzPts val="1800"/>
              <a:buChar char="-"/>
            </a:pPr>
            <a:r>
              <a:rPr lang="en"/>
              <a:t>Convert number to String</a:t>
            </a:r>
            <a:endParaRPr/>
          </a:p>
          <a:p>
            <a:pPr indent="-342900" lvl="0" marL="457200" rtl="0" algn="l">
              <a:spcBef>
                <a:spcPts val="0"/>
              </a:spcBef>
              <a:spcAft>
                <a:spcPts val="0"/>
              </a:spcAft>
              <a:buSzPts val="1800"/>
              <a:buChar char="-"/>
            </a:pPr>
            <a:r>
              <a:rPr lang="en"/>
              <a:t>Remove any Missing Values </a:t>
            </a:r>
            <a:endParaRPr/>
          </a:p>
          <a:p>
            <a:pPr indent="-342900" lvl="0" marL="457200" rtl="0" algn="l">
              <a:spcBef>
                <a:spcPts val="0"/>
              </a:spcBef>
              <a:spcAft>
                <a:spcPts val="0"/>
              </a:spcAft>
              <a:buSzPts val="1800"/>
              <a:buChar char="-"/>
            </a:pPr>
            <a:r>
              <a:rPr lang="en"/>
              <a:t>75% Training Data </a:t>
            </a:r>
            <a:endParaRPr/>
          </a:p>
          <a:p>
            <a:pPr indent="-342900" lvl="0" marL="457200" rtl="0" algn="l">
              <a:spcBef>
                <a:spcPts val="0"/>
              </a:spcBef>
              <a:spcAft>
                <a:spcPts val="0"/>
              </a:spcAft>
              <a:buSzPts val="1800"/>
              <a:buChar char="-"/>
            </a:pPr>
            <a:r>
              <a:rPr lang="en"/>
              <a:t>25% Testing Data </a:t>
            </a:r>
            <a:endParaRPr/>
          </a:p>
          <a:p>
            <a:pPr indent="-342900" lvl="0" marL="457200" rtl="0" algn="l">
              <a:spcBef>
                <a:spcPts val="0"/>
              </a:spcBef>
              <a:spcAft>
                <a:spcPts val="0"/>
              </a:spcAft>
              <a:buSzPts val="1800"/>
              <a:buChar char="-"/>
            </a:pPr>
            <a:r>
              <a:rPr lang="en"/>
              <a:t>Random Seed: 4567</a:t>
            </a:r>
            <a:endParaRPr/>
          </a:p>
        </p:txBody>
      </p:sp>
      <p:sp>
        <p:nvSpPr>
          <p:cNvPr id="654" name="Google Shape;654;p84"/>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Results</a:t>
            </a:r>
            <a:endParaRPr/>
          </a:p>
        </p:txBody>
      </p:sp>
      <p:sp>
        <p:nvSpPr>
          <p:cNvPr id="660" name="Google Shape;66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61" name="Google Shape;661;p85"/>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
        <p:nvSpPr>
          <p:cNvPr id="662" name="Google Shape;662;p85"/>
          <p:cNvSpPr txBox="1"/>
          <p:nvPr/>
        </p:nvSpPr>
        <p:spPr>
          <a:xfrm>
            <a:off x="5322075" y="1462375"/>
            <a:ext cx="3671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overall Accuracy of predicting if students have planned their future is 35.29%.</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The prediction accuracy is low with a high error rate. There is a significant imbalance in the performance across different classes. In particular, Planned class had poor performance.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63" name="Google Shape;663;p85"/>
          <p:cNvPicPr preferRelativeResize="0"/>
          <p:nvPr/>
        </p:nvPicPr>
        <p:blipFill>
          <a:blip r:embed="rId3">
            <a:alphaModFix/>
          </a:blip>
          <a:stretch>
            <a:fillRect/>
          </a:stretch>
        </p:blipFill>
        <p:spPr>
          <a:xfrm>
            <a:off x="540376" y="1237862"/>
            <a:ext cx="4659300" cy="26677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Process</a:t>
            </a:r>
            <a:endParaRPr/>
          </a:p>
        </p:txBody>
      </p:sp>
      <p:sp>
        <p:nvSpPr>
          <p:cNvPr id="669" name="Google Shape;66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Columns for Analysis: Age, Current GPA, Desired GPA, Absences, School Satisfaction, Future Planned</a:t>
            </a:r>
            <a:endParaRPr/>
          </a:p>
          <a:p>
            <a:pPr indent="-342900" lvl="0" marL="457200" rtl="0" algn="l">
              <a:spcBef>
                <a:spcPts val="0"/>
              </a:spcBef>
              <a:spcAft>
                <a:spcPts val="0"/>
              </a:spcAft>
              <a:buSzPts val="1800"/>
              <a:buChar char="-"/>
            </a:pPr>
            <a:r>
              <a:rPr lang="en"/>
              <a:t>Min-Max normalizer</a:t>
            </a:r>
            <a:endParaRPr/>
          </a:p>
          <a:p>
            <a:pPr indent="-342900" lvl="0" marL="457200" rtl="0" algn="l">
              <a:spcBef>
                <a:spcPts val="0"/>
              </a:spcBef>
              <a:spcAft>
                <a:spcPts val="0"/>
              </a:spcAft>
              <a:buSzPts val="1800"/>
              <a:buChar char="-"/>
            </a:pPr>
            <a:r>
              <a:rPr lang="en"/>
              <a:t>Convert number to String</a:t>
            </a:r>
            <a:endParaRPr/>
          </a:p>
          <a:p>
            <a:pPr indent="-342900" lvl="0" marL="457200" rtl="0" algn="l">
              <a:spcBef>
                <a:spcPts val="0"/>
              </a:spcBef>
              <a:spcAft>
                <a:spcPts val="0"/>
              </a:spcAft>
              <a:buSzPts val="1800"/>
              <a:buChar char="-"/>
            </a:pPr>
            <a:r>
              <a:rPr lang="en"/>
              <a:t>Remove any Missing Values </a:t>
            </a:r>
            <a:endParaRPr/>
          </a:p>
          <a:p>
            <a:pPr indent="-342900" lvl="0" marL="457200" rtl="0" algn="l">
              <a:spcBef>
                <a:spcPts val="0"/>
              </a:spcBef>
              <a:spcAft>
                <a:spcPts val="0"/>
              </a:spcAft>
              <a:buSzPts val="1800"/>
              <a:buChar char="-"/>
            </a:pPr>
            <a:r>
              <a:rPr lang="en"/>
              <a:t>80% Training Data </a:t>
            </a:r>
            <a:endParaRPr/>
          </a:p>
          <a:p>
            <a:pPr indent="-342900" lvl="0" marL="457200" rtl="0" algn="l">
              <a:spcBef>
                <a:spcPts val="0"/>
              </a:spcBef>
              <a:spcAft>
                <a:spcPts val="0"/>
              </a:spcAft>
              <a:buSzPts val="1800"/>
              <a:buChar char="-"/>
            </a:pPr>
            <a:r>
              <a:rPr lang="en"/>
              <a:t>20% Testing Data </a:t>
            </a:r>
            <a:endParaRPr/>
          </a:p>
          <a:p>
            <a:pPr indent="-342900" lvl="0" marL="457200" rtl="0" algn="l">
              <a:spcBef>
                <a:spcPts val="0"/>
              </a:spcBef>
              <a:spcAft>
                <a:spcPts val="0"/>
              </a:spcAft>
              <a:buSzPts val="1800"/>
              <a:buChar char="-"/>
            </a:pPr>
            <a:r>
              <a:rPr lang="en"/>
              <a:t>Random Seed: 4567</a:t>
            </a:r>
            <a:endParaRPr/>
          </a:p>
        </p:txBody>
      </p:sp>
      <p:sp>
        <p:nvSpPr>
          <p:cNvPr id="670" name="Google Shape;670;p86"/>
          <p:cNvSpPr txBox="1"/>
          <p:nvPr/>
        </p:nvSpPr>
        <p:spPr>
          <a:xfrm>
            <a:off x="7806375" y="85475"/>
            <a:ext cx="1120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(Knime) - Results</a:t>
            </a:r>
            <a:endParaRPr/>
          </a:p>
        </p:txBody>
      </p:sp>
      <p:sp>
        <p:nvSpPr>
          <p:cNvPr id="676" name="Google Shape;676;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77" name="Google Shape;677;p87"/>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Hong Bin</a:t>
            </a:r>
            <a:endParaRPr sz="1800">
              <a:solidFill>
                <a:schemeClr val="accent3"/>
              </a:solidFill>
              <a:latin typeface="Average"/>
              <a:ea typeface="Average"/>
              <a:cs typeface="Average"/>
              <a:sym typeface="Average"/>
            </a:endParaRPr>
          </a:p>
        </p:txBody>
      </p:sp>
      <p:sp>
        <p:nvSpPr>
          <p:cNvPr id="678" name="Google Shape;678;p87"/>
          <p:cNvSpPr txBox="1"/>
          <p:nvPr/>
        </p:nvSpPr>
        <p:spPr>
          <a:xfrm>
            <a:off x="5322075" y="1462375"/>
            <a:ext cx="3671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overall Accuracy of predicting if students have planned their future is 26.83%.</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The prediction is highly inaccurate. There is a significant bias towards the Undecided class while failing to predict the Planned and Not Yet classes </a:t>
            </a:r>
            <a:r>
              <a:rPr lang="en" sz="1800">
                <a:solidFill>
                  <a:schemeClr val="accent3"/>
                </a:solidFill>
                <a:latin typeface="Average"/>
                <a:ea typeface="Average"/>
                <a:cs typeface="Average"/>
                <a:sym typeface="Average"/>
              </a:rPr>
              <a:t>accurately</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79" name="Google Shape;679;p87"/>
          <p:cNvPicPr preferRelativeResize="0"/>
          <p:nvPr/>
        </p:nvPicPr>
        <p:blipFill>
          <a:blip r:embed="rId3">
            <a:alphaModFix/>
          </a:blip>
          <a:stretch>
            <a:fillRect/>
          </a:stretch>
        </p:blipFill>
        <p:spPr>
          <a:xfrm>
            <a:off x="311700" y="1462375"/>
            <a:ext cx="4860850" cy="2521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Process</a:t>
            </a:r>
            <a:endParaRPr/>
          </a:p>
        </p:txBody>
      </p:sp>
      <p:sp>
        <p:nvSpPr>
          <p:cNvPr id="685" name="Google Shape;685;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Best Tuning Attempted</a:t>
            </a:r>
            <a:endParaRPr/>
          </a:p>
          <a:p>
            <a:pPr indent="-342900" lvl="0" marL="457200" rtl="0" algn="l">
              <a:spcBef>
                <a:spcPts val="1200"/>
              </a:spcBef>
              <a:spcAft>
                <a:spcPts val="0"/>
              </a:spcAft>
              <a:buSzPts val="1800"/>
              <a:buChar char="-"/>
            </a:pPr>
            <a:r>
              <a:rPr lang="en"/>
              <a:t>Columns For Analysis : Current GPA , Desired GPA , Absences , Game Hours , Game Timing , Part-Time Hours , No. Of CCAs Participated , CCA Hours , School Satisfaction Level , Support Level , Sense Of Belonging</a:t>
            </a:r>
            <a:endParaRPr/>
          </a:p>
          <a:p>
            <a:pPr indent="-342900" lvl="0" marL="457200" rtl="0" algn="l">
              <a:spcBef>
                <a:spcPts val="0"/>
              </a:spcBef>
              <a:spcAft>
                <a:spcPts val="0"/>
              </a:spcAft>
              <a:buSzPts val="1800"/>
              <a:buChar char="-"/>
            </a:pPr>
            <a:r>
              <a:rPr lang="en"/>
              <a:t>80% Training Data</a:t>
            </a:r>
            <a:endParaRPr/>
          </a:p>
          <a:p>
            <a:pPr indent="-342900" lvl="0" marL="457200" rtl="0" algn="l">
              <a:spcBef>
                <a:spcPts val="0"/>
              </a:spcBef>
              <a:spcAft>
                <a:spcPts val="0"/>
              </a:spcAft>
              <a:buSzPts val="1800"/>
              <a:buChar char="-"/>
            </a:pPr>
            <a:r>
              <a:rPr lang="en"/>
              <a:t>20% Testing Data</a:t>
            </a:r>
            <a:endParaRPr/>
          </a:p>
          <a:p>
            <a:pPr indent="-342900" lvl="0" marL="457200" rtl="0" algn="l">
              <a:spcBef>
                <a:spcPts val="0"/>
              </a:spcBef>
              <a:spcAft>
                <a:spcPts val="0"/>
              </a:spcAft>
              <a:buSzPts val="1800"/>
              <a:buChar char="-"/>
            </a:pPr>
            <a:r>
              <a:rPr lang="en"/>
              <a:t>Stratified Sampling : Game Timing</a:t>
            </a:r>
            <a:endParaRPr/>
          </a:p>
          <a:p>
            <a:pPr indent="-342900" lvl="0" marL="457200" rtl="0" algn="l">
              <a:spcBef>
                <a:spcPts val="0"/>
              </a:spcBef>
              <a:spcAft>
                <a:spcPts val="0"/>
              </a:spcAft>
              <a:buSzPts val="1800"/>
              <a:buChar char="-"/>
            </a:pPr>
            <a:r>
              <a:rPr lang="en"/>
              <a:t>Random Seed: 2345</a:t>
            </a:r>
            <a:endParaRPr/>
          </a:p>
          <a:p>
            <a:pPr indent="-342900" lvl="0" marL="457200" rtl="0" algn="l">
              <a:spcBef>
                <a:spcPts val="0"/>
              </a:spcBef>
              <a:spcAft>
                <a:spcPts val="0"/>
              </a:spcAft>
              <a:buSzPts val="1800"/>
              <a:buChar char="-"/>
            </a:pPr>
            <a:r>
              <a:rPr lang="en"/>
              <a:t>Normalizer: Z-Score</a:t>
            </a:r>
            <a:endParaRPr/>
          </a:p>
          <a:p>
            <a:pPr indent="-342900" lvl="0" marL="457200" rtl="0" algn="l">
              <a:spcBef>
                <a:spcPts val="0"/>
              </a:spcBef>
              <a:spcAft>
                <a:spcPts val="0"/>
              </a:spcAft>
              <a:buSzPts val="1800"/>
              <a:buChar char="-"/>
            </a:pPr>
            <a:r>
              <a:rPr lang="en"/>
              <a:t>Target Variable: Current GPA</a:t>
            </a:r>
            <a:endParaRPr/>
          </a:p>
        </p:txBody>
      </p:sp>
      <p:sp>
        <p:nvSpPr>
          <p:cNvPr id="686" name="Google Shape;686;p88"/>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Results</a:t>
            </a:r>
            <a:endParaRPr/>
          </a:p>
        </p:txBody>
      </p:sp>
      <p:sp>
        <p:nvSpPr>
          <p:cNvPr id="692" name="Google Shape;692;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693" name="Google Shape;693;p89"/>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pic>
        <p:nvPicPr>
          <p:cNvPr id="694" name="Google Shape;694;p89"/>
          <p:cNvPicPr preferRelativeResize="0"/>
          <p:nvPr/>
        </p:nvPicPr>
        <p:blipFill>
          <a:blip r:embed="rId3">
            <a:alphaModFix/>
          </a:blip>
          <a:stretch>
            <a:fillRect/>
          </a:stretch>
        </p:blipFill>
        <p:spPr>
          <a:xfrm>
            <a:off x="311700" y="1152475"/>
            <a:ext cx="3038475" cy="3501900"/>
          </a:xfrm>
          <a:prstGeom prst="rect">
            <a:avLst/>
          </a:prstGeom>
          <a:noFill/>
          <a:ln>
            <a:noFill/>
          </a:ln>
        </p:spPr>
      </p:pic>
      <p:sp>
        <p:nvSpPr>
          <p:cNvPr id="695" name="Google Shape;695;p89"/>
          <p:cNvSpPr txBox="1"/>
          <p:nvPr/>
        </p:nvSpPr>
        <p:spPr>
          <a:xfrm>
            <a:off x="5481350" y="1462375"/>
            <a:ext cx="3671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Adjusted R2 Value of 0.62 </a:t>
            </a:r>
            <a:r>
              <a:rPr lang="en" sz="1800">
                <a:solidFill>
                  <a:schemeClr val="accent3"/>
                </a:solidFill>
                <a:latin typeface="Average"/>
                <a:ea typeface="Average"/>
                <a:cs typeface="Average"/>
                <a:sym typeface="Average"/>
              </a:rPr>
              <a:t>which</a:t>
            </a:r>
            <a:r>
              <a:rPr lang="en" sz="1800">
                <a:solidFill>
                  <a:schemeClr val="accent3"/>
                </a:solidFill>
                <a:latin typeface="Average"/>
                <a:ea typeface="Average"/>
                <a:cs typeface="Average"/>
                <a:sym typeface="Average"/>
              </a:rPr>
              <a:t> means our model is 62% Accurate when it comes to predicting A students Current GPA which is considered Good for this circumstance</a:t>
            </a:r>
            <a:endParaRPr sz="1800">
              <a:solidFill>
                <a:schemeClr val="accent3"/>
              </a:solidFill>
              <a:latin typeface="Average"/>
              <a:ea typeface="Average"/>
              <a:cs typeface="Average"/>
              <a:sym typeface="Averag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Assumptions</a:t>
            </a:r>
            <a:endParaRPr/>
          </a:p>
        </p:txBody>
      </p:sp>
      <p:sp>
        <p:nvSpPr>
          <p:cNvPr id="701" name="Google Shape;701;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702" name="Google Shape;702;p90"/>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703" name="Google Shape;703;p90"/>
          <p:cNvSpPr txBox="1"/>
          <p:nvPr/>
        </p:nvSpPr>
        <p:spPr>
          <a:xfrm>
            <a:off x="5481350" y="1462375"/>
            <a:ext cx="3671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Linear </a:t>
            </a:r>
            <a:r>
              <a:rPr lang="en" sz="1800">
                <a:solidFill>
                  <a:schemeClr val="accent3"/>
                </a:solidFill>
                <a:latin typeface="Average"/>
                <a:ea typeface="Average"/>
                <a:cs typeface="Average"/>
                <a:sym typeface="Average"/>
              </a:rPr>
              <a:t>Collinearity</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Dark Blue squares show that the correlation is +1 whereas the correlation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Light Blue squares show correlation is 0.5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Light Red squares show correlation is -0.5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X shows there is not correlation</a:t>
            </a:r>
            <a:endParaRPr sz="1800">
              <a:solidFill>
                <a:schemeClr val="accent3"/>
              </a:solidFill>
              <a:latin typeface="Average"/>
              <a:ea typeface="Average"/>
              <a:cs typeface="Average"/>
              <a:sym typeface="Average"/>
            </a:endParaRPr>
          </a:p>
        </p:txBody>
      </p:sp>
      <p:pic>
        <p:nvPicPr>
          <p:cNvPr id="704" name="Google Shape;704;p90"/>
          <p:cNvPicPr preferRelativeResize="0"/>
          <p:nvPr/>
        </p:nvPicPr>
        <p:blipFill>
          <a:blip r:embed="rId3">
            <a:alphaModFix/>
          </a:blip>
          <a:stretch>
            <a:fillRect/>
          </a:stretch>
        </p:blipFill>
        <p:spPr>
          <a:xfrm>
            <a:off x="141488" y="1074725"/>
            <a:ext cx="3838575" cy="3571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Assumptions</a:t>
            </a:r>
            <a:endParaRPr/>
          </a:p>
        </p:txBody>
      </p:sp>
      <p:sp>
        <p:nvSpPr>
          <p:cNvPr id="710" name="Google Shape;710;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711" name="Google Shape;711;p91"/>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712" name="Google Shape;712;p91"/>
          <p:cNvSpPr txBox="1"/>
          <p:nvPr/>
        </p:nvSpPr>
        <p:spPr>
          <a:xfrm>
            <a:off x="5481350" y="1462375"/>
            <a:ext cx="3671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VIF</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Values Fit the range of &lt; 5 which means the independent variables need not be considered of elimination</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713" name="Google Shape;713;p91"/>
          <p:cNvPicPr preferRelativeResize="0"/>
          <p:nvPr/>
        </p:nvPicPr>
        <p:blipFill>
          <a:blip r:embed="rId3">
            <a:alphaModFix/>
          </a:blip>
          <a:stretch>
            <a:fillRect/>
          </a:stretch>
        </p:blipFill>
        <p:spPr>
          <a:xfrm>
            <a:off x="165025" y="1234050"/>
            <a:ext cx="4907875" cy="361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Gaming Questions</a:t>
            </a:r>
            <a:endParaRPr/>
          </a:p>
        </p:txBody>
      </p:sp>
      <p:sp>
        <p:nvSpPr>
          <p:cNvPr id="147" name="Google Shape;147;p20"/>
          <p:cNvSpPr txBox="1"/>
          <p:nvPr>
            <p:ph idx="1" type="body"/>
          </p:nvPr>
        </p:nvSpPr>
        <p:spPr>
          <a:xfrm>
            <a:off x="311700" y="1152475"/>
            <a:ext cx="476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a:p>
            <a:pPr indent="-342900" lvl="0" marL="457200" rtl="0" algn="l">
              <a:spcBef>
                <a:spcPts val="1200"/>
              </a:spcBef>
              <a:spcAft>
                <a:spcPts val="0"/>
              </a:spcAft>
              <a:buSzPts val="1800"/>
              <a:buChar char="-"/>
            </a:pPr>
            <a:r>
              <a:rPr lang="en"/>
              <a:t>Play Video Games?(No, skips)</a:t>
            </a:r>
            <a:endParaRPr/>
          </a:p>
          <a:p>
            <a:pPr indent="-342900" lvl="0" marL="457200" rtl="0" algn="l">
              <a:spcBef>
                <a:spcPts val="0"/>
              </a:spcBef>
              <a:spcAft>
                <a:spcPts val="0"/>
              </a:spcAft>
              <a:buSzPts val="1800"/>
              <a:buChar char="-"/>
            </a:pPr>
            <a:r>
              <a:rPr lang="en"/>
              <a:t>Hours Spent Per Week</a:t>
            </a:r>
            <a:endParaRPr/>
          </a:p>
          <a:p>
            <a:pPr indent="-342900" lvl="0" marL="457200" rtl="0" algn="l">
              <a:spcBef>
                <a:spcPts val="0"/>
              </a:spcBef>
              <a:spcAft>
                <a:spcPts val="0"/>
              </a:spcAft>
              <a:buSzPts val="1800"/>
              <a:buChar char="-"/>
            </a:pPr>
            <a:r>
              <a:rPr lang="en"/>
              <a:t>Most Played Genre</a:t>
            </a:r>
            <a:endParaRPr/>
          </a:p>
          <a:p>
            <a:pPr indent="-342900" lvl="0" marL="457200" rtl="0" algn="l">
              <a:spcBef>
                <a:spcPts val="0"/>
              </a:spcBef>
              <a:spcAft>
                <a:spcPts val="0"/>
              </a:spcAft>
              <a:buSzPts val="1800"/>
              <a:buChar char="-"/>
            </a:pPr>
            <a:r>
              <a:rPr lang="en"/>
              <a:t>Play With Friends</a:t>
            </a:r>
            <a:endParaRPr/>
          </a:p>
          <a:p>
            <a:pPr indent="-342900" lvl="0" marL="457200" rtl="0" algn="l">
              <a:spcBef>
                <a:spcPts val="0"/>
              </a:spcBef>
              <a:spcAft>
                <a:spcPts val="0"/>
              </a:spcAft>
              <a:buSzPts val="1800"/>
              <a:buChar char="-"/>
            </a:pPr>
            <a:r>
              <a:rPr lang="en"/>
              <a:t>Time Usually Start</a:t>
            </a:r>
            <a:endParaRPr/>
          </a:p>
          <a:p>
            <a:pPr indent="-342900" lvl="0" marL="457200" rtl="0" algn="l">
              <a:spcBef>
                <a:spcPts val="0"/>
              </a:spcBef>
              <a:spcAft>
                <a:spcPts val="0"/>
              </a:spcAft>
              <a:buSzPts val="1800"/>
              <a:buChar char="-"/>
            </a:pPr>
            <a:r>
              <a:rPr lang="en"/>
              <a:t>Parent(s) stop them</a:t>
            </a:r>
            <a:endParaRPr/>
          </a:p>
          <a:p>
            <a:pPr indent="-342900" lvl="0" marL="457200" rtl="0" algn="l">
              <a:spcBef>
                <a:spcPts val="0"/>
              </a:spcBef>
              <a:spcAft>
                <a:spcPts val="0"/>
              </a:spcAft>
              <a:buSzPts val="1800"/>
              <a:buChar char="-"/>
            </a:pPr>
            <a:r>
              <a:rPr lang="en"/>
              <a:t>Reason Started</a:t>
            </a:r>
            <a:endParaRPr/>
          </a:p>
        </p:txBody>
      </p:sp>
      <p:pic>
        <p:nvPicPr>
          <p:cNvPr id="148" name="Google Shape;148;p20"/>
          <p:cNvPicPr preferRelativeResize="0"/>
          <p:nvPr/>
        </p:nvPicPr>
        <p:blipFill>
          <a:blip r:embed="rId3">
            <a:alphaModFix/>
          </a:blip>
          <a:stretch>
            <a:fillRect/>
          </a:stretch>
        </p:blipFill>
        <p:spPr>
          <a:xfrm>
            <a:off x="5598050" y="0"/>
            <a:ext cx="3545950" cy="51300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Assumptions</a:t>
            </a:r>
            <a:endParaRPr/>
          </a:p>
        </p:txBody>
      </p:sp>
      <p:sp>
        <p:nvSpPr>
          <p:cNvPr id="719" name="Google Shape;719;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720" name="Google Shape;720;p92"/>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721" name="Google Shape;721;p92"/>
          <p:cNvSpPr txBox="1"/>
          <p:nvPr/>
        </p:nvSpPr>
        <p:spPr>
          <a:xfrm>
            <a:off x="5481350" y="1462375"/>
            <a:ext cx="367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Homoscedasticity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Shape of a random cloud with No Discernible pattern</a:t>
            </a:r>
            <a:endParaRPr sz="1800">
              <a:solidFill>
                <a:schemeClr val="accent3"/>
              </a:solidFill>
              <a:latin typeface="Average"/>
              <a:ea typeface="Average"/>
              <a:cs typeface="Average"/>
              <a:sym typeface="Average"/>
            </a:endParaRPr>
          </a:p>
        </p:txBody>
      </p:sp>
      <p:pic>
        <p:nvPicPr>
          <p:cNvPr id="722" name="Google Shape;722;p92"/>
          <p:cNvPicPr preferRelativeResize="0"/>
          <p:nvPr/>
        </p:nvPicPr>
        <p:blipFill>
          <a:blip r:embed="rId3">
            <a:alphaModFix/>
          </a:blip>
          <a:stretch>
            <a:fillRect/>
          </a:stretch>
        </p:blipFill>
        <p:spPr>
          <a:xfrm>
            <a:off x="179850" y="1152475"/>
            <a:ext cx="4787151" cy="3681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(Knime) - Assumptions</a:t>
            </a:r>
            <a:endParaRPr/>
          </a:p>
        </p:txBody>
      </p:sp>
      <p:sp>
        <p:nvSpPr>
          <p:cNvPr id="728" name="Google Shape;728;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
        <p:nvSpPr>
          <p:cNvPr id="729" name="Google Shape;729;p93"/>
          <p:cNvSpPr txBox="1"/>
          <p:nvPr/>
        </p:nvSpPr>
        <p:spPr>
          <a:xfrm>
            <a:off x="7886700" y="463925"/>
            <a:ext cx="12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Daniel</a:t>
            </a:r>
            <a:endParaRPr sz="1800">
              <a:solidFill>
                <a:schemeClr val="accent3"/>
              </a:solidFill>
              <a:latin typeface="Average"/>
              <a:ea typeface="Average"/>
              <a:cs typeface="Average"/>
              <a:sym typeface="Average"/>
            </a:endParaRPr>
          </a:p>
        </p:txBody>
      </p:sp>
      <p:sp>
        <p:nvSpPr>
          <p:cNvPr id="730" name="Google Shape;730;p93"/>
          <p:cNvSpPr txBox="1"/>
          <p:nvPr/>
        </p:nvSpPr>
        <p:spPr>
          <a:xfrm>
            <a:off x="5481350" y="1462375"/>
            <a:ext cx="367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Normality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Residuals are normally distributed</a:t>
            </a:r>
            <a:endParaRPr sz="1800">
              <a:solidFill>
                <a:schemeClr val="accent3"/>
              </a:solidFill>
              <a:latin typeface="Average"/>
              <a:ea typeface="Average"/>
              <a:cs typeface="Average"/>
              <a:sym typeface="Average"/>
            </a:endParaRPr>
          </a:p>
        </p:txBody>
      </p:sp>
      <p:pic>
        <p:nvPicPr>
          <p:cNvPr id="731" name="Google Shape;731;p93"/>
          <p:cNvPicPr preferRelativeResize="0"/>
          <p:nvPr/>
        </p:nvPicPr>
        <p:blipFill>
          <a:blip r:embed="rId3">
            <a:alphaModFix/>
          </a:blip>
          <a:stretch>
            <a:fillRect/>
          </a:stretch>
        </p:blipFill>
        <p:spPr>
          <a:xfrm>
            <a:off x="226400" y="1152475"/>
            <a:ext cx="4982650" cy="34163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 and </a:t>
            </a:r>
            <a:r>
              <a:rPr lang="en"/>
              <a:t>Recommendations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742" name="Google Shape;742;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Derive meaningful insights from student data covering demographics, school performance, gaming habits, part-time work, CCAs, satisfaction levels, career aspirations, and required skills.</a:t>
            </a:r>
            <a:endParaRPr/>
          </a:p>
          <a:p>
            <a:pPr indent="-342900" lvl="0" marL="457200" rtl="0" algn="l">
              <a:spcBef>
                <a:spcPts val="0"/>
              </a:spcBef>
              <a:spcAft>
                <a:spcPts val="0"/>
              </a:spcAft>
              <a:buSzPts val="1800"/>
              <a:buChar char="-"/>
            </a:pPr>
            <a:r>
              <a:rPr lang="en"/>
              <a:t>Conducted data cleansing, visualization, clustering, and text mining to understand student behaviors and needs.</a:t>
            </a:r>
            <a:endParaRPr/>
          </a:p>
          <a:p>
            <a:pPr indent="-342900" lvl="0" marL="457200" rtl="0" algn="l">
              <a:spcBef>
                <a:spcPts val="0"/>
              </a:spcBef>
              <a:spcAft>
                <a:spcPts val="0"/>
              </a:spcAft>
              <a:buSzPts val="1800"/>
              <a:buChar char="-"/>
            </a:pPr>
            <a:r>
              <a:rPr lang="en"/>
              <a:t>Developed predictive models to create a more responsive, effective, and student-centered educational environment.</a:t>
            </a:r>
            <a:endParaRPr/>
          </a:p>
          <a:p>
            <a:pPr indent="-342900" lvl="0" marL="457200" rtl="0" algn="l">
              <a:spcBef>
                <a:spcPts val="0"/>
              </a:spcBef>
              <a:spcAft>
                <a:spcPts val="0"/>
              </a:spcAft>
              <a:buSzPts val="1800"/>
              <a:buChar char="-"/>
            </a:pPr>
            <a:r>
              <a:rPr lang="en"/>
              <a:t>Highlighted key patterns and trends, providing actionable insights to enhance educational strategies and student engagement.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6"/>
          <p:cNvSpPr txBox="1"/>
          <p:nvPr>
            <p:ph type="title"/>
          </p:nvPr>
        </p:nvSpPr>
        <p:spPr>
          <a:xfrm>
            <a:off x="287875" y="14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748" name="Google Shape;748;p96"/>
          <p:cNvSpPr txBox="1"/>
          <p:nvPr>
            <p:ph idx="1" type="body"/>
          </p:nvPr>
        </p:nvSpPr>
        <p:spPr>
          <a:xfrm>
            <a:off x="311575" y="668200"/>
            <a:ext cx="8520600" cy="4032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060"/>
              <a:t>Enhance Student’s Experience in School</a:t>
            </a:r>
            <a:endParaRPr b="1" sz="5060"/>
          </a:p>
          <a:p>
            <a:pPr indent="-308928" lvl="0" marL="457200" rtl="0" algn="l">
              <a:spcBef>
                <a:spcPts val="1200"/>
              </a:spcBef>
              <a:spcAft>
                <a:spcPts val="0"/>
              </a:spcAft>
              <a:buSzPct val="100000"/>
              <a:buChar char="-"/>
            </a:pPr>
            <a:r>
              <a:rPr lang="en" sz="5060"/>
              <a:t>Directly</a:t>
            </a:r>
            <a:r>
              <a:rPr lang="en" sz="5060"/>
              <a:t> correlates with higher academic performance and overall, well being</a:t>
            </a:r>
            <a:endParaRPr sz="5060"/>
          </a:p>
          <a:p>
            <a:pPr indent="-308928" lvl="0" marL="457200" rtl="0" algn="l">
              <a:spcBef>
                <a:spcPts val="0"/>
              </a:spcBef>
              <a:spcAft>
                <a:spcPts val="0"/>
              </a:spcAft>
              <a:buSzPct val="100000"/>
              <a:buChar char="-"/>
            </a:pPr>
            <a:r>
              <a:rPr lang="en" sz="5060"/>
              <a:t>Priority: High</a:t>
            </a:r>
            <a:endParaRPr sz="5060"/>
          </a:p>
          <a:p>
            <a:pPr indent="0" lvl="0" marL="0" rtl="0" algn="l">
              <a:spcBef>
                <a:spcPts val="1200"/>
              </a:spcBef>
              <a:spcAft>
                <a:spcPts val="0"/>
              </a:spcAft>
              <a:buNone/>
            </a:pPr>
            <a:r>
              <a:rPr b="1" lang="en" sz="5060"/>
              <a:t>Game Inclusive Educational Programmes </a:t>
            </a:r>
            <a:endParaRPr b="1" sz="5060"/>
          </a:p>
          <a:p>
            <a:pPr indent="-308928" lvl="0" marL="457200" rtl="0" algn="l">
              <a:spcBef>
                <a:spcPts val="1200"/>
              </a:spcBef>
              <a:spcAft>
                <a:spcPts val="0"/>
              </a:spcAft>
              <a:buSzPct val="100000"/>
              <a:buChar char="-"/>
            </a:pPr>
            <a:r>
              <a:rPr lang="en" sz="5060"/>
              <a:t>Capitalises on students’ interest to enhance the engagement and learning outcomes</a:t>
            </a:r>
            <a:endParaRPr sz="5060"/>
          </a:p>
          <a:p>
            <a:pPr indent="-308928" lvl="0" marL="457200" rtl="0" algn="l">
              <a:spcBef>
                <a:spcPts val="0"/>
              </a:spcBef>
              <a:spcAft>
                <a:spcPts val="0"/>
              </a:spcAft>
              <a:buSzPct val="100000"/>
              <a:buChar char="-"/>
            </a:pPr>
            <a:r>
              <a:rPr lang="en" sz="5060"/>
              <a:t>Priority: Medium</a:t>
            </a:r>
            <a:endParaRPr sz="5060"/>
          </a:p>
          <a:p>
            <a:pPr indent="0" lvl="0" marL="0" rtl="0" algn="l">
              <a:spcBef>
                <a:spcPts val="1200"/>
              </a:spcBef>
              <a:spcAft>
                <a:spcPts val="0"/>
              </a:spcAft>
              <a:buNone/>
            </a:pPr>
            <a:r>
              <a:rPr b="1" lang="en" sz="5060"/>
              <a:t>Promote and Facilitate CCA Participation </a:t>
            </a:r>
            <a:endParaRPr b="1" sz="5060"/>
          </a:p>
          <a:p>
            <a:pPr indent="-308928" lvl="0" marL="457200" rtl="0" algn="l">
              <a:spcBef>
                <a:spcPts val="1200"/>
              </a:spcBef>
              <a:spcAft>
                <a:spcPts val="0"/>
              </a:spcAft>
              <a:buSzPct val="100000"/>
              <a:buChar char="-"/>
            </a:pPr>
            <a:r>
              <a:rPr lang="en" sz="5060"/>
              <a:t>Enhances student engagement and skill </a:t>
            </a:r>
            <a:r>
              <a:rPr lang="en" sz="5060"/>
              <a:t>development</a:t>
            </a:r>
            <a:endParaRPr sz="5060"/>
          </a:p>
          <a:p>
            <a:pPr indent="-308928" lvl="0" marL="457200" rtl="0" algn="l">
              <a:spcBef>
                <a:spcPts val="0"/>
              </a:spcBef>
              <a:spcAft>
                <a:spcPts val="0"/>
              </a:spcAft>
              <a:buSzPct val="100000"/>
              <a:buChar char="-"/>
            </a:pPr>
            <a:r>
              <a:rPr lang="en" sz="5060"/>
              <a:t>Priority: Medium</a:t>
            </a:r>
            <a:endParaRPr sz="5060"/>
          </a:p>
          <a:p>
            <a:pPr indent="0" lvl="0" marL="0" rtl="0" algn="l">
              <a:spcBef>
                <a:spcPts val="1200"/>
              </a:spcBef>
              <a:spcAft>
                <a:spcPts val="0"/>
              </a:spcAft>
              <a:buNone/>
            </a:pPr>
            <a:r>
              <a:rPr b="1" lang="en" sz="5060"/>
              <a:t>Regulate part time work </a:t>
            </a:r>
            <a:endParaRPr b="1" sz="5060"/>
          </a:p>
          <a:p>
            <a:pPr indent="-308928" lvl="0" marL="457200" rtl="0" algn="l">
              <a:spcBef>
                <a:spcPts val="1200"/>
              </a:spcBef>
              <a:spcAft>
                <a:spcPts val="0"/>
              </a:spcAft>
              <a:buSzPct val="100000"/>
              <a:buChar char="-"/>
            </a:pPr>
            <a:r>
              <a:rPr lang="en" sz="5060"/>
              <a:t>Affects student’s school performance and hard to juggle between school work, but some students might need the money</a:t>
            </a:r>
            <a:endParaRPr sz="5060"/>
          </a:p>
          <a:p>
            <a:pPr indent="-308928" lvl="0" marL="457200" rtl="0" algn="l">
              <a:spcBef>
                <a:spcPts val="0"/>
              </a:spcBef>
              <a:spcAft>
                <a:spcPts val="0"/>
              </a:spcAft>
              <a:buSzPct val="100000"/>
              <a:buChar char="-"/>
            </a:pPr>
            <a:r>
              <a:rPr lang="en" sz="5060"/>
              <a:t>Priority: Low</a:t>
            </a:r>
            <a:endParaRPr sz="5060"/>
          </a:p>
          <a:p>
            <a:pPr indent="0" lvl="0" marL="457200" rtl="0" algn="l">
              <a:spcBef>
                <a:spcPts val="1200"/>
              </a:spcBef>
              <a:spcAft>
                <a:spcPts val="12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 AND ANSWERS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 Part Time Work Questions</a:t>
            </a:r>
            <a:endParaRPr/>
          </a:p>
        </p:txBody>
      </p:sp>
      <p:sp>
        <p:nvSpPr>
          <p:cNvPr id="154" name="Google Shape;154;p21"/>
          <p:cNvSpPr txBox="1"/>
          <p:nvPr>
            <p:ph idx="1" type="body"/>
          </p:nvPr>
        </p:nvSpPr>
        <p:spPr>
          <a:xfrm>
            <a:off x="311700" y="1152475"/>
            <a:ext cx="508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asked:</a:t>
            </a:r>
            <a:endParaRPr/>
          </a:p>
          <a:p>
            <a:pPr indent="-342900" lvl="0" marL="457200" rtl="0" algn="l">
              <a:spcBef>
                <a:spcPts val="1200"/>
              </a:spcBef>
              <a:spcAft>
                <a:spcPts val="0"/>
              </a:spcAft>
              <a:buSzPts val="1800"/>
              <a:buChar char="-"/>
            </a:pPr>
            <a:r>
              <a:rPr lang="en"/>
              <a:t>Work Part-Time?(No, skips)</a:t>
            </a:r>
            <a:endParaRPr/>
          </a:p>
          <a:p>
            <a:pPr indent="-342900" lvl="0" marL="457200" rtl="0" algn="l">
              <a:spcBef>
                <a:spcPts val="0"/>
              </a:spcBef>
              <a:spcAft>
                <a:spcPts val="0"/>
              </a:spcAft>
              <a:buSzPts val="1800"/>
              <a:buChar char="-"/>
            </a:pPr>
            <a:r>
              <a:rPr lang="en"/>
              <a:t>Hours Worked Per Week</a:t>
            </a:r>
            <a:endParaRPr/>
          </a:p>
          <a:p>
            <a:pPr indent="-342900" lvl="0" marL="457200" rtl="0" algn="l">
              <a:spcBef>
                <a:spcPts val="0"/>
              </a:spcBef>
              <a:spcAft>
                <a:spcPts val="0"/>
              </a:spcAft>
              <a:buSzPts val="1800"/>
              <a:buChar char="-"/>
            </a:pPr>
            <a:r>
              <a:rPr lang="en"/>
              <a:t>Job Sector</a:t>
            </a:r>
            <a:endParaRPr/>
          </a:p>
          <a:p>
            <a:pPr indent="-342900" lvl="0" marL="457200" rtl="0" algn="l">
              <a:spcBef>
                <a:spcPts val="0"/>
              </a:spcBef>
              <a:spcAft>
                <a:spcPts val="0"/>
              </a:spcAft>
              <a:buSzPts val="1800"/>
              <a:buChar char="-"/>
            </a:pPr>
            <a:r>
              <a:rPr lang="en"/>
              <a:t>Days Usually Work</a:t>
            </a:r>
            <a:endParaRPr/>
          </a:p>
        </p:txBody>
      </p:sp>
      <p:pic>
        <p:nvPicPr>
          <p:cNvPr id="155" name="Google Shape;155;p21"/>
          <p:cNvPicPr preferRelativeResize="0"/>
          <p:nvPr/>
        </p:nvPicPr>
        <p:blipFill>
          <a:blip r:embed="rId3">
            <a:alphaModFix/>
          </a:blip>
          <a:stretch>
            <a:fillRect/>
          </a:stretch>
        </p:blipFill>
        <p:spPr>
          <a:xfrm>
            <a:off x="5386859" y="0"/>
            <a:ext cx="3757141"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